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5"/>
  </p:notesMasterIdLst>
  <p:sldIdLst>
    <p:sldId id="256" r:id="rId2"/>
    <p:sldId id="274" r:id="rId3"/>
    <p:sldId id="275" r:id="rId4"/>
    <p:sldId id="276" r:id="rId5"/>
    <p:sldId id="277" r:id="rId6"/>
    <p:sldId id="278" r:id="rId7"/>
    <p:sldId id="279" r:id="rId8"/>
    <p:sldId id="280" r:id="rId9"/>
    <p:sldId id="281" r:id="rId10"/>
    <p:sldId id="282" r:id="rId11"/>
    <p:sldId id="283" r:id="rId12"/>
    <p:sldId id="284" r:id="rId13"/>
    <p:sldId id="356"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57" r:id="rId41"/>
    <p:sldId id="311" r:id="rId42"/>
    <p:sldId id="358" r:id="rId43"/>
    <p:sldId id="312" r:id="rId44"/>
    <p:sldId id="313" r:id="rId45"/>
    <p:sldId id="314" r:id="rId46"/>
    <p:sldId id="315" r:id="rId47"/>
    <p:sldId id="316" r:id="rId48"/>
    <p:sldId id="317" r:id="rId49"/>
    <p:sldId id="318" r:id="rId50"/>
    <p:sldId id="319" r:id="rId51"/>
    <p:sldId id="320" r:id="rId52"/>
    <p:sldId id="327" r:id="rId53"/>
    <p:sldId id="328" r:id="rId54"/>
    <p:sldId id="359" r:id="rId55"/>
    <p:sldId id="329" r:id="rId56"/>
    <p:sldId id="330" r:id="rId57"/>
    <p:sldId id="322" r:id="rId58"/>
    <p:sldId id="323" r:id="rId59"/>
    <p:sldId id="324" r:id="rId60"/>
    <p:sldId id="363" r:id="rId61"/>
    <p:sldId id="364" r:id="rId62"/>
    <p:sldId id="365" r:id="rId63"/>
    <p:sldId id="366" r:id="rId64"/>
    <p:sldId id="367" r:id="rId65"/>
    <p:sldId id="368" r:id="rId66"/>
    <p:sldId id="369" r:id="rId67"/>
    <p:sldId id="370" r:id="rId68"/>
    <p:sldId id="371" r:id="rId69"/>
    <p:sldId id="372" r:id="rId70"/>
    <p:sldId id="362" r:id="rId71"/>
    <p:sldId id="373" r:id="rId72"/>
    <p:sldId id="325" r:id="rId73"/>
    <p:sldId id="360" r:id="rId74"/>
    <p:sldId id="361"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Lst>
  <p:sldSz cx="6858000" cy="5143500"/>
  <p:notesSz cx="6858000" cy="9144000"/>
  <p:embeddedFontLst>
    <p:embeddedFont>
      <p:font typeface="Impact" panose="020B0806030902050204" pitchFamily="34" charset="0"/>
      <p:regular r:id="rId96"/>
    </p:embeddedFont>
    <p:embeddedFont>
      <p:font typeface="Lato" panose="020F0502020204030203" pitchFamily="34" charset="0"/>
      <p:regular r:id="rId97"/>
      <p:bold r:id="rId98"/>
      <p:italic r:id="rId99"/>
      <p:boldItalic r:id="rId100"/>
    </p:embeddedFont>
    <p:embeddedFont>
      <p:font typeface="Raleway" pitchFamily="2" charset="0"/>
      <p:regular r:id="rId101"/>
      <p:bold r:id="rId102"/>
      <p:italic r:id="rId103"/>
      <p:boldItalic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9B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1430" y="77"/>
      </p:cViewPr>
      <p:guideLst>
        <p:guide orient="horz" pos="162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8.fnt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fntdata"/><Relationship Id="rId104"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5.fntdata"/><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myself</a:t>
            </a:r>
            <a:endParaRPr/>
          </a:p>
          <a:p>
            <a:pPr marL="0" lvl="0" indent="0" algn="l" rtl="0">
              <a:spcBef>
                <a:spcPts val="0"/>
              </a:spcBef>
              <a:spcAft>
                <a:spcPts val="0"/>
              </a:spcAft>
              <a:buNone/>
            </a:pPr>
            <a:r>
              <a:rPr lang="en"/>
              <a:t>How many of you have used ….</a:t>
            </a:r>
            <a:endParaRPr/>
          </a:p>
          <a:p>
            <a:pPr marL="0" lvl="0" indent="0" algn="l" rtl="0">
              <a:spcBef>
                <a:spcPts val="0"/>
              </a:spcBef>
              <a:spcAft>
                <a:spcPts val="0"/>
              </a:spcAft>
              <a:buNone/>
            </a:pPr>
            <a:r>
              <a:rPr lang="en"/>
              <a:t>Know what an nn is already</a:t>
            </a:r>
            <a:endParaRPr/>
          </a:p>
          <a:p>
            <a:pPr marL="0" lvl="0" indent="0" algn="l" rtl="0">
              <a:spcBef>
                <a:spcPts val="0"/>
              </a:spcBef>
              <a:spcAft>
                <a:spcPts val="0"/>
              </a:spcAft>
              <a:buNone/>
            </a:pPr>
            <a:endParaRPr/>
          </a:p>
          <a:p>
            <a:pPr marL="0" lvl="0" indent="0" algn="l" rtl="0">
              <a:spcBef>
                <a:spcPts val="0"/>
              </a:spcBef>
              <a:spcAft>
                <a:spcPts val="0"/>
              </a:spcAft>
              <a:buNone/>
            </a:pPr>
            <a:r>
              <a:rPr lang="en"/>
              <a:t>Understanding the nature of human intelligence. We are symbolic creatures that can string together symbols to make symbolic stories, despite everything in our heads being just these strange, complicated series of cells with distributed information flowing through in the form of chemistry, electricity and black magic. </a:t>
            </a:r>
            <a:endParaRPr/>
          </a:p>
          <a:p>
            <a:pPr marL="0" lvl="0" indent="0" algn="l" rtl="0">
              <a:spcBef>
                <a:spcPts val="0"/>
              </a:spcBef>
              <a:spcAft>
                <a:spcPts val="0"/>
              </a:spcAft>
              <a:buNone/>
            </a:pPr>
            <a:r>
              <a:rPr lang="en"/>
              <a:t>During the next hour, I’ll be your guide to the realm of artificial abstractions or approximations of neurons, unsurprisingly called artificial neural networks, and try and answer why, as physics students, may want to use them for trigger and data acquisition. You can also ask questions whenever you have them during the lecture. There’s a lot to cover, so strap in! Let me know if I’m going too fast.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1d2aafbb29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1d2aafbb29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 reality we often get things that are not approximable with lines. What if you want to model a more complex function?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1d2aafbb29_0_1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1d2aafbb29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3520705614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352070561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1d2aafbb29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1d2aafbb29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 reality we often get things that are not approximable with lines. What if you want to model a more complex function?</a:t>
            </a:r>
            <a:endParaRPr/>
          </a:p>
        </p:txBody>
      </p:sp>
    </p:spTree>
    <p:extLst>
      <p:ext uri="{BB962C8B-B14F-4D97-AF65-F5344CB8AC3E}">
        <p14:creationId xmlns:p14="http://schemas.microsoft.com/office/powerpoint/2010/main" val="2868843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1d2aafbb29_0_2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1d2aafbb29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get back to the perceptron. What if we could chain them together in something like a layer? Maybe we could approximate little bits of our complicated functions as little lines and combine them to get a sort of complicated piecewise function?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d2aafbb29_0_2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1d2aafbb29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do just that. For the sake of clarity, I’ll remove the redundant nodes of the graph, remove the weight labels and add in another perceptron at the end to sum up our tiny linear approximations. This diagram may look familiar to some already. Ha! I tricked you again!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33e2909983_0_1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33e2909983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now let’s back to how we can implement this mathematically and perhaps more efficiently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d2aafbb29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1d2aafbb2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 to a single neuron. Can someone suggest a more compact representation of this?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1d2aafbb29_0_1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1d2aafbb29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to add in some buzzwords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d2aafbb29_0_1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d2aafbb2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33e2909983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33e2909983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1d2aafbb29_0_2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1d2aafbb29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d2aafbb29_0_2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d2aafbb29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1d2aafbb29_0_3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1d2aafbb29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1d2aafbb29_0_3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1d2aafbb29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 you see what’s gonna happen next?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1d2aafbb29_0_3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1d2aafbb29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1d2aafbb29_0_3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1d2aafbb29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1d2aafbb29_0_3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1d2aafbb29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1d2aafbb29_0_4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1d2aafbb29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We’re still missing a vital component though. Any ideas?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1d2aafbb29_0_4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1d2aafbb29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Exactly, the activation function.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1d2aafbb29_0_4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1d2aafbb2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Exactly, the activation function.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d2aafbb29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1d2aafbb2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Timestamp: 00:10</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1d2aafbb29_0_4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1d2aafbb29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this means is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1d2aafbb29_0_4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1d2aafbb29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d2aafbb29_0_5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1d2aafbb29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d2aafbb29_0_5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d2aafbb29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1d2aafbb29_0_4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1d2aafbb29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1d2aafbb29_0_5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1d2aafbb29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1d2aafbb29_0_5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1d2aafbb29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4f90db07f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4f90db07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1d2aafbb29_0_4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1d2aafbb29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just to recap</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33e2909983_0_2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33e2909983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d2aafbb29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d2aafbb29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x1 and x2 are the variables that relate to these classes, and the particles lie on the observations we make on them. Maybe masses, maybe charge, maybe opinions on how physicists feel about them.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33e2909983_0_2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33e2909983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975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1d2aafbb29_0_4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1d2aafbb29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33e2909983_0_1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33e2909983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1d2aafbb29_0_5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1d2aafbb29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1d2aafbb29_0_5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1d2aafbb29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1d2aafbb29_0_5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1d2aafbb29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d2aafbb29_0_5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d2aafbb29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1d2aafbb29_0_5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1d2aafbb29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34f90db07f_0_4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34f90db07f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1d2aafbb29_0_5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1d2aafbb29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1d2aafbb29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1d2aafbb2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1d2aafbb29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1d2aafbb2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33e2909983_0_2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33e2909983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196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33e2909983_0_1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33e290998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55852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33e682d093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33e682d09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63277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33e2909983_0_2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33e2909983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2978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33e2909983_0_2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33e2909983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Timestamp: 00:25</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33e2909983_0_1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33e2909983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33e2909983_0_1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33e2909983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33e2909983_0_1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33e290998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34f90db07f_0_2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34f90db07f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1d2aafbb29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1d2aafbb2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 hat can be modelled as a simple line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34f90db07f_0_2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34f90db07f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34f90db07f_0_3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34f90db07f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34f90db07f_0_3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34f90db07f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34f90db07f_0_3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134f90db07f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34f90db07f_0_3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34f90db07f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134f90db07f_0_3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134f90db07f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34f90db07f_0_3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34f90db07f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34f90db07f_0_3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134f90db07f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34f90db07f_0_3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134f90db07f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34f90db07f_0_3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34f90db07f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1d2aafbb29_0_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1d2aafbb2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say if y is greater than 1 it’s an electron, else a proton. So we define this “wrapper function” that checks if something is above or below the line. I’d like to now propose a diagrammatic representation of the calculation, since what is a technical lecture without a good diagram?</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34f90db07f_0_3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34f90db07f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134f90db07f_0_4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134f90db07f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3520705614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352070561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13520705614_0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1352070561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134f90db07f_0_4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134f90db07f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3520705614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1352070561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133e2909983_0_2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133e2909983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33e2909983_0_2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33e290998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1d2aafbb29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1d2aafbb2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 I’ve tricked you! This isn’t just a simple sum, it’s…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33e2909983_0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33e290998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6858000" cy="487800"/>
          </a:xfrm>
          <a:prstGeom prst="rect">
            <a:avLst/>
          </a:prstGeom>
          <a:solidFill>
            <a:schemeClr val="l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11" name="Google Shape;11;p2"/>
          <p:cNvGrpSpPr/>
          <p:nvPr/>
        </p:nvGrpSpPr>
        <p:grpSpPr>
          <a:xfrm>
            <a:off x="622795" y="1191256"/>
            <a:ext cx="559322"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14" name="Google Shape;14;p2"/>
          <p:cNvSpPr txBox="1">
            <a:spLocks noGrp="1"/>
          </p:cNvSpPr>
          <p:nvPr>
            <p:ph type="ctrTitle"/>
          </p:nvPr>
        </p:nvSpPr>
        <p:spPr>
          <a:xfrm>
            <a:off x="547087" y="1322450"/>
            <a:ext cx="5766075"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3150"/>
            </a:lvl1pPr>
            <a:lvl2pPr lvl="1">
              <a:spcBef>
                <a:spcPts val="0"/>
              </a:spcBef>
              <a:spcAft>
                <a:spcPts val="0"/>
              </a:spcAft>
              <a:buSzPts val="4200"/>
              <a:buNone/>
              <a:defRPr sz="3150"/>
            </a:lvl2pPr>
            <a:lvl3pPr lvl="2">
              <a:spcBef>
                <a:spcPts val="0"/>
              </a:spcBef>
              <a:spcAft>
                <a:spcPts val="0"/>
              </a:spcAft>
              <a:buSzPts val="4200"/>
              <a:buNone/>
              <a:defRPr sz="3150"/>
            </a:lvl3pPr>
            <a:lvl4pPr lvl="3">
              <a:spcBef>
                <a:spcPts val="0"/>
              </a:spcBef>
              <a:spcAft>
                <a:spcPts val="0"/>
              </a:spcAft>
              <a:buSzPts val="4200"/>
              <a:buNone/>
              <a:defRPr sz="3150"/>
            </a:lvl4pPr>
            <a:lvl5pPr lvl="4">
              <a:spcBef>
                <a:spcPts val="0"/>
              </a:spcBef>
              <a:spcAft>
                <a:spcPts val="0"/>
              </a:spcAft>
              <a:buSzPts val="4200"/>
              <a:buNone/>
              <a:defRPr sz="3150"/>
            </a:lvl5pPr>
            <a:lvl6pPr lvl="5">
              <a:spcBef>
                <a:spcPts val="0"/>
              </a:spcBef>
              <a:spcAft>
                <a:spcPts val="0"/>
              </a:spcAft>
              <a:buSzPts val="4200"/>
              <a:buNone/>
              <a:defRPr sz="3150"/>
            </a:lvl6pPr>
            <a:lvl7pPr lvl="6">
              <a:spcBef>
                <a:spcPts val="0"/>
              </a:spcBef>
              <a:spcAft>
                <a:spcPts val="0"/>
              </a:spcAft>
              <a:buSzPts val="4200"/>
              <a:buNone/>
              <a:defRPr sz="3150"/>
            </a:lvl7pPr>
            <a:lvl8pPr lvl="7">
              <a:spcBef>
                <a:spcPts val="0"/>
              </a:spcBef>
              <a:spcAft>
                <a:spcPts val="0"/>
              </a:spcAft>
              <a:buSzPts val="4200"/>
              <a:buNone/>
              <a:defRPr sz="3150"/>
            </a:lvl8pPr>
            <a:lvl9pPr lvl="8">
              <a:spcBef>
                <a:spcPts val="0"/>
              </a:spcBef>
              <a:spcAft>
                <a:spcPts val="0"/>
              </a:spcAft>
              <a:buSzPts val="4200"/>
              <a:buNone/>
              <a:defRPr sz="3150"/>
            </a:lvl9pPr>
          </a:lstStyle>
          <a:p>
            <a:endParaRPr/>
          </a:p>
        </p:txBody>
      </p:sp>
      <p:sp>
        <p:nvSpPr>
          <p:cNvPr id="15" name="Google Shape;15;p2"/>
          <p:cNvSpPr txBox="1">
            <a:spLocks noGrp="1"/>
          </p:cNvSpPr>
          <p:nvPr>
            <p:ph type="subTitle" idx="1"/>
          </p:nvPr>
        </p:nvSpPr>
        <p:spPr>
          <a:xfrm>
            <a:off x="547220" y="3172900"/>
            <a:ext cx="5766075"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200"/>
            </a:lvl1pPr>
            <a:lvl2pPr lvl="1">
              <a:lnSpc>
                <a:spcPct val="100000"/>
              </a:lnSpc>
              <a:spcBef>
                <a:spcPts val="0"/>
              </a:spcBef>
              <a:spcAft>
                <a:spcPts val="0"/>
              </a:spcAft>
              <a:buSzPts val="1600"/>
              <a:buNone/>
              <a:defRPr sz="1200"/>
            </a:lvl2pPr>
            <a:lvl3pPr lvl="2">
              <a:lnSpc>
                <a:spcPct val="100000"/>
              </a:lnSpc>
              <a:spcBef>
                <a:spcPts val="0"/>
              </a:spcBef>
              <a:spcAft>
                <a:spcPts val="0"/>
              </a:spcAft>
              <a:buSzPts val="1600"/>
              <a:buNone/>
              <a:defRPr sz="1200"/>
            </a:lvl3pPr>
            <a:lvl4pPr lvl="3">
              <a:lnSpc>
                <a:spcPct val="100000"/>
              </a:lnSpc>
              <a:spcBef>
                <a:spcPts val="0"/>
              </a:spcBef>
              <a:spcAft>
                <a:spcPts val="0"/>
              </a:spcAft>
              <a:buSzPts val="1600"/>
              <a:buNone/>
              <a:defRPr sz="1200"/>
            </a:lvl4pPr>
            <a:lvl5pPr lvl="4">
              <a:lnSpc>
                <a:spcPct val="100000"/>
              </a:lnSpc>
              <a:spcBef>
                <a:spcPts val="0"/>
              </a:spcBef>
              <a:spcAft>
                <a:spcPts val="0"/>
              </a:spcAft>
              <a:buSzPts val="1600"/>
              <a:buNone/>
              <a:defRPr sz="1200"/>
            </a:lvl5pPr>
            <a:lvl6pPr lvl="5">
              <a:lnSpc>
                <a:spcPct val="100000"/>
              </a:lnSpc>
              <a:spcBef>
                <a:spcPts val="0"/>
              </a:spcBef>
              <a:spcAft>
                <a:spcPts val="0"/>
              </a:spcAft>
              <a:buSzPts val="1600"/>
              <a:buNone/>
              <a:defRPr sz="1200"/>
            </a:lvl6pPr>
            <a:lvl7pPr lvl="6">
              <a:lnSpc>
                <a:spcPct val="100000"/>
              </a:lnSpc>
              <a:spcBef>
                <a:spcPts val="0"/>
              </a:spcBef>
              <a:spcAft>
                <a:spcPts val="0"/>
              </a:spcAft>
              <a:buSzPts val="1600"/>
              <a:buNone/>
              <a:defRPr sz="1200"/>
            </a:lvl7pPr>
            <a:lvl8pPr lvl="7">
              <a:lnSpc>
                <a:spcPct val="100000"/>
              </a:lnSpc>
              <a:spcBef>
                <a:spcPts val="0"/>
              </a:spcBef>
              <a:spcAft>
                <a:spcPts val="0"/>
              </a:spcAft>
              <a:buSzPts val="1600"/>
              <a:buNone/>
              <a:defRPr sz="1200"/>
            </a:lvl8pPr>
            <a:lvl9pPr lvl="8">
              <a:lnSpc>
                <a:spcPct val="100000"/>
              </a:lnSpc>
              <a:spcBef>
                <a:spcPts val="0"/>
              </a:spcBef>
              <a:spcAft>
                <a:spcPts val="0"/>
              </a:spcAft>
              <a:buSzPts val="1600"/>
              <a:buNone/>
              <a:defRPr sz="1200"/>
            </a:lvl9pPr>
          </a:lstStyle>
          <a:p>
            <a:endParaRPr/>
          </a:p>
        </p:txBody>
      </p:sp>
      <p:sp>
        <p:nvSpPr>
          <p:cNvPr id="16" name="Google Shape;16;p2"/>
          <p:cNvSpPr txBox="1">
            <a:spLocks noGrp="1"/>
          </p:cNvSpPr>
          <p:nvPr>
            <p:ph type="sldNum" idx="12"/>
          </p:nvPr>
        </p:nvSpPr>
        <p:spPr>
          <a:xfrm>
            <a:off x="6402227" y="4749851"/>
            <a:ext cx="411525"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622795" y="4169130"/>
            <a:ext cx="559322"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77" name="Google Shape;77;p11"/>
          <p:cNvSpPr txBox="1">
            <a:spLocks noGrp="1"/>
          </p:cNvSpPr>
          <p:nvPr>
            <p:ph type="title" hasCustomPrompt="1"/>
          </p:nvPr>
        </p:nvSpPr>
        <p:spPr>
          <a:xfrm>
            <a:off x="547088" y="733950"/>
            <a:ext cx="57663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6000">
                <a:solidFill>
                  <a:schemeClr val="lt1"/>
                </a:solidFill>
              </a:defRPr>
            </a:lvl1pPr>
            <a:lvl2pPr lvl="1">
              <a:spcBef>
                <a:spcPts val="0"/>
              </a:spcBef>
              <a:spcAft>
                <a:spcPts val="0"/>
              </a:spcAft>
              <a:buClr>
                <a:schemeClr val="lt1"/>
              </a:buClr>
              <a:buSzPts val="8000"/>
              <a:buNone/>
              <a:defRPr sz="6000">
                <a:solidFill>
                  <a:schemeClr val="lt1"/>
                </a:solidFill>
              </a:defRPr>
            </a:lvl2pPr>
            <a:lvl3pPr lvl="2">
              <a:spcBef>
                <a:spcPts val="0"/>
              </a:spcBef>
              <a:spcAft>
                <a:spcPts val="0"/>
              </a:spcAft>
              <a:buClr>
                <a:schemeClr val="lt1"/>
              </a:buClr>
              <a:buSzPts val="8000"/>
              <a:buNone/>
              <a:defRPr sz="6000">
                <a:solidFill>
                  <a:schemeClr val="lt1"/>
                </a:solidFill>
              </a:defRPr>
            </a:lvl3pPr>
            <a:lvl4pPr lvl="3">
              <a:spcBef>
                <a:spcPts val="0"/>
              </a:spcBef>
              <a:spcAft>
                <a:spcPts val="0"/>
              </a:spcAft>
              <a:buClr>
                <a:schemeClr val="lt1"/>
              </a:buClr>
              <a:buSzPts val="8000"/>
              <a:buNone/>
              <a:defRPr sz="6000">
                <a:solidFill>
                  <a:schemeClr val="lt1"/>
                </a:solidFill>
              </a:defRPr>
            </a:lvl4pPr>
            <a:lvl5pPr lvl="4">
              <a:spcBef>
                <a:spcPts val="0"/>
              </a:spcBef>
              <a:spcAft>
                <a:spcPts val="0"/>
              </a:spcAft>
              <a:buClr>
                <a:schemeClr val="lt1"/>
              </a:buClr>
              <a:buSzPts val="8000"/>
              <a:buNone/>
              <a:defRPr sz="6000">
                <a:solidFill>
                  <a:schemeClr val="lt1"/>
                </a:solidFill>
              </a:defRPr>
            </a:lvl5pPr>
            <a:lvl6pPr lvl="5">
              <a:spcBef>
                <a:spcPts val="0"/>
              </a:spcBef>
              <a:spcAft>
                <a:spcPts val="0"/>
              </a:spcAft>
              <a:buClr>
                <a:schemeClr val="lt1"/>
              </a:buClr>
              <a:buSzPts val="8000"/>
              <a:buNone/>
              <a:defRPr sz="6000">
                <a:solidFill>
                  <a:schemeClr val="lt1"/>
                </a:solidFill>
              </a:defRPr>
            </a:lvl6pPr>
            <a:lvl7pPr lvl="6">
              <a:spcBef>
                <a:spcPts val="0"/>
              </a:spcBef>
              <a:spcAft>
                <a:spcPts val="0"/>
              </a:spcAft>
              <a:buClr>
                <a:schemeClr val="lt1"/>
              </a:buClr>
              <a:buSzPts val="8000"/>
              <a:buNone/>
              <a:defRPr sz="6000">
                <a:solidFill>
                  <a:schemeClr val="lt1"/>
                </a:solidFill>
              </a:defRPr>
            </a:lvl7pPr>
            <a:lvl8pPr lvl="7">
              <a:spcBef>
                <a:spcPts val="0"/>
              </a:spcBef>
              <a:spcAft>
                <a:spcPts val="0"/>
              </a:spcAft>
              <a:buClr>
                <a:schemeClr val="lt1"/>
              </a:buClr>
              <a:buSzPts val="8000"/>
              <a:buNone/>
              <a:defRPr sz="6000">
                <a:solidFill>
                  <a:schemeClr val="lt1"/>
                </a:solidFill>
              </a:defRPr>
            </a:lvl8pPr>
            <a:lvl9pPr lvl="8">
              <a:spcBef>
                <a:spcPts val="0"/>
              </a:spcBef>
              <a:spcAft>
                <a:spcPts val="0"/>
              </a:spcAft>
              <a:buClr>
                <a:schemeClr val="lt1"/>
              </a:buClr>
              <a:buSzPts val="8000"/>
              <a:buNone/>
              <a:defRPr sz="6000">
                <a:solidFill>
                  <a:schemeClr val="lt1"/>
                </a:solidFill>
              </a:defRPr>
            </a:lvl9pPr>
          </a:lstStyle>
          <a:p>
            <a:r>
              <a:t>xx%</a:t>
            </a:r>
          </a:p>
        </p:txBody>
      </p:sp>
      <p:sp>
        <p:nvSpPr>
          <p:cNvPr id="78" name="Google Shape;78;p11"/>
          <p:cNvSpPr txBox="1">
            <a:spLocks noGrp="1"/>
          </p:cNvSpPr>
          <p:nvPr>
            <p:ph type="body" idx="1"/>
          </p:nvPr>
        </p:nvSpPr>
        <p:spPr>
          <a:xfrm>
            <a:off x="547088" y="2272888"/>
            <a:ext cx="5766300" cy="1580400"/>
          </a:xfrm>
          <a:prstGeom prst="rect">
            <a:avLst/>
          </a:prstGeom>
        </p:spPr>
        <p:txBody>
          <a:bodyPr spcFirstLastPara="1" wrap="square" lIns="91425" tIns="91425" rIns="91425" bIns="91425" anchor="t" anchorCtr="0">
            <a:normAutofit/>
          </a:bodyPr>
          <a:lstStyle>
            <a:lvl1pPr marL="342900" lvl="0" indent="-233363">
              <a:spcBef>
                <a:spcPts val="0"/>
              </a:spcBef>
              <a:spcAft>
                <a:spcPts val="0"/>
              </a:spcAft>
              <a:buClr>
                <a:schemeClr val="lt1"/>
              </a:buClr>
              <a:buSzPts val="1300"/>
              <a:buChar char="●"/>
              <a:defRPr>
                <a:solidFill>
                  <a:schemeClr val="lt1"/>
                </a:solidFill>
              </a:defRPr>
            </a:lvl1pPr>
            <a:lvl2pPr marL="685800" lvl="1" indent="-223838">
              <a:spcBef>
                <a:spcPts val="0"/>
              </a:spcBef>
              <a:spcAft>
                <a:spcPts val="0"/>
              </a:spcAft>
              <a:buClr>
                <a:schemeClr val="lt1"/>
              </a:buClr>
              <a:buSzPts val="1100"/>
              <a:buChar char="○"/>
              <a:defRPr>
                <a:solidFill>
                  <a:schemeClr val="lt1"/>
                </a:solidFill>
              </a:defRPr>
            </a:lvl2pPr>
            <a:lvl3pPr marL="1028700" lvl="2" indent="-223838">
              <a:spcBef>
                <a:spcPts val="0"/>
              </a:spcBef>
              <a:spcAft>
                <a:spcPts val="0"/>
              </a:spcAft>
              <a:buClr>
                <a:schemeClr val="lt1"/>
              </a:buClr>
              <a:buSzPts val="1100"/>
              <a:buChar char="■"/>
              <a:defRPr>
                <a:solidFill>
                  <a:schemeClr val="lt1"/>
                </a:solidFill>
              </a:defRPr>
            </a:lvl3pPr>
            <a:lvl4pPr marL="1371600" lvl="3" indent="-223838">
              <a:spcBef>
                <a:spcPts val="0"/>
              </a:spcBef>
              <a:spcAft>
                <a:spcPts val="0"/>
              </a:spcAft>
              <a:buClr>
                <a:schemeClr val="lt1"/>
              </a:buClr>
              <a:buSzPts val="1100"/>
              <a:buChar char="●"/>
              <a:defRPr>
                <a:solidFill>
                  <a:schemeClr val="lt1"/>
                </a:solidFill>
              </a:defRPr>
            </a:lvl4pPr>
            <a:lvl5pPr marL="1714500" lvl="4" indent="-223838">
              <a:spcBef>
                <a:spcPts val="0"/>
              </a:spcBef>
              <a:spcAft>
                <a:spcPts val="0"/>
              </a:spcAft>
              <a:buClr>
                <a:schemeClr val="lt1"/>
              </a:buClr>
              <a:buSzPts val="1100"/>
              <a:buChar char="○"/>
              <a:defRPr>
                <a:solidFill>
                  <a:schemeClr val="lt1"/>
                </a:solidFill>
              </a:defRPr>
            </a:lvl5pPr>
            <a:lvl6pPr marL="2057400" lvl="5" indent="-223838">
              <a:spcBef>
                <a:spcPts val="0"/>
              </a:spcBef>
              <a:spcAft>
                <a:spcPts val="0"/>
              </a:spcAft>
              <a:buClr>
                <a:schemeClr val="lt1"/>
              </a:buClr>
              <a:buSzPts val="1100"/>
              <a:buChar char="■"/>
              <a:defRPr>
                <a:solidFill>
                  <a:schemeClr val="lt1"/>
                </a:solidFill>
              </a:defRPr>
            </a:lvl6pPr>
            <a:lvl7pPr marL="2400300" lvl="6" indent="-223838">
              <a:spcBef>
                <a:spcPts val="0"/>
              </a:spcBef>
              <a:spcAft>
                <a:spcPts val="0"/>
              </a:spcAft>
              <a:buClr>
                <a:schemeClr val="lt1"/>
              </a:buClr>
              <a:buSzPts val="1100"/>
              <a:buChar char="●"/>
              <a:defRPr>
                <a:solidFill>
                  <a:schemeClr val="lt1"/>
                </a:solidFill>
              </a:defRPr>
            </a:lvl7pPr>
            <a:lvl8pPr marL="2743200" lvl="7" indent="-223838">
              <a:spcBef>
                <a:spcPts val="0"/>
              </a:spcBef>
              <a:spcAft>
                <a:spcPts val="0"/>
              </a:spcAft>
              <a:buClr>
                <a:schemeClr val="lt1"/>
              </a:buClr>
              <a:buSzPts val="1100"/>
              <a:buChar char="○"/>
              <a:defRPr>
                <a:solidFill>
                  <a:schemeClr val="lt1"/>
                </a:solidFill>
              </a:defRPr>
            </a:lvl8pPr>
            <a:lvl9pPr marL="3086100" lvl="8" indent="-223838">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6402227" y="4749851"/>
            <a:ext cx="411525"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6402227" y="4749851"/>
            <a:ext cx="411525"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622795" y="1191256"/>
            <a:ext cx="559322"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21" name="Google Shape;21;p3"/>
          <p:cNvSpPr txBox="1">
            <a:spLocks noGrp="1"/>
          </p:cNvSpPr>
          <p:nvPr>
            <p:ph type="title"/>
          </p:nvPr>
        </p:nvSpPr>
        <p:spPr>
          <a:xfrm>
            <a:off x="547088" y="1322450"/>
            <a:ext cx="57663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2700">
                <a:solidFill>
                  <a:schemeClr val="lt1"/>
                </a:solidFill>
              </a:defRPr>
            </a:lvl1pPr>
            <a:lvl2pPr lvl="1">
              <a:spcBef>
                <a:spcPts val="0"/>
              </a:spcBef>
              <a:spcAft>
                <a:spcPts val="0"/>
              </a:spcAft>
              <a:buClr>
                <a:schemeClr val="lt1"/>
              </a:buClr>
              <a:buSzPts val="3600"/>
              <a:buNone/>
              <a:defRPr sz="2700">
                <a:solidFill>
                  <a:schemeClr val="lt1"/>
                </a:solidFill>
              </a:defRPr>
            </a:lvl2pPr>
            <a:lvl3pPr lvl="2">
              <a:spcBef>
                <a:spcPts val="0"/>
              </a:spcBef>
              <a:spcAft>
                <a:spcPts val="0"/>
              </a:spcAft>
              <a:buClr>
                <a:schemeClr val="lt1"/>
              </a:buClr>
              <a:buSzPts val="3600"/>
              <a:buNone/>
              <a:defRPr sz="2700">
                <a:solidFill>
                  <a:schemeClr val="lt1"/>
                </a:solidFill>
              </a:defRPr>
            </a:lvl3pPr>
            <a:lvl4pPr lvl="3">
              <a:spcBef>
                <a:spcPts val="0"/>
              </a:spcBef>
              <a:spcAft>
                <a:spcPts val="0"/>
              </a:spcAft>
              <a:buClr>
                <a:schemeClr val="lt1"/>
              </a:buClr>
              <a:buSzPts val="3600"/>
              <a:buNone/>
              <a:defRPr sz="2700">
                <a:solidFill>
                  <a:schemeClr val="lt1"/>
                </a:solidFill>
              </a:defRPr>
            </a:lvl4pPr>
            <a:lvl5pPr lvl="4">
              <a:spcBef>
                <a:spcPts val="0"/>
              </a:spcBef>
              <a:spcAft>
                <a:spcPts val="0"/>
              </a:spcAft>
              <a:buClr>
                <a:schemeClr val="lt1"/>
              </a:buClr>
              <a:buSzPts val="3600"/>
              <a:buNone/>
              <a:defRPr sz="2700">
                <a:solidFill>
                  <a:schemeClr val="lt1"/>
                </a:solidFill>
              </a:defRPr>
            </a:lvl5pPr>
            <a:lvl6pPr lvl="5">
              <a:spcBef>
                <a:spcPts val="0"/>
              </a:spcBef>
              <a:spcAft>
                <a:spcPts val="0"/>
              </a:spcAft>
              <a:buClr>
                <a:schemeClr val="lt1"/>
              </a:buClr>
              <a:buSzPts val="3600"/>
              <a:buNone/>
              <a:defRPr sz="2700">
                <a:solidFill>
                  <a:schemeClr val="lt1"/>
                </a:solidFill>
              </a:defRPr>
            </a:lvl6pPr>
            <a:lvl7pPr lvl="6">
              <a:spcBef>
                <a:spcPts val="0"/>
              </a:spcBef>
              <a:spcAft>
                <a:spcPts val="0"/>
              </a:spcAft>
              <a:buClr>
                <a:schemeClr val="lt1"/>
              </a:buClr>
              <a:buSzPts val="3600"/>
              <a:buNone/>
              <a:defRPr sz="2700">
                <a:solidFill>
                  <a:schemeClr val="lt1"/>
                </a:solidFill>
              </a:defRPr>
            </a:lvl7pPr>
            <a:lvl8pPr lvl="7">
              <a:spcBef>
                <a:spcPts val="0"/>
              </a:spcBef>
              <a:spcAft>
                <a:spcPts val="0"/>
              </a:spcAft>
              <a:buClr>
                <a:schemeClr val="lt1"/>
              </a:buClr>
              <a:buSzPts val="3600"/>
              <a:buNone/>
              <a:defRPr sz="2700">
                <a:solidFill>
                  <a:schemeClr val="lt1"/>
                </a:solidFill>
              </a:defRPr>
            </a:lvl8pPr>
            <a:lvl9pPr lvl="8">
              <a:spcBef>
                <a:spcPts val="0"/>
              </a:spcBef>
              <a:spcAft>
                <a:spcPts val="0"/>
              </a:spcAft>
              <a:buClr>
                <a:schemeClr val="lt1"/>
              </a:buClr>
              <a:buSzPts val="3600"/>
              <a:buNone/>
              <a:defRPr sz="2700">
                <a:solidFill>
                  <a:schemeClr val="lt1"/>
                </a:solidFill>
              </a:defRPr>
            </a:lvl9pPr>
          </a:lstStyle>
          <a:p>
            <a:endParaRPr/>
          </a:p>
        </p:txBody>
      </p:sp>
      <p:sp>
        <p:nvSpPr>
          <p:cNvPr id="22" name="Google Shape;22;p3"/>
          <p:cNvSpPr txBox="1">
            <a:spLocks noGrp="1"/>
          </p:cNvSpPr>
          <p:nvPr>
            <p:ph type="sldNum" idx="12"/>
          </p:nvPr>
        </p:nvSpPr>
        <p:spPr>
          <a:xfrm>
            <a:off x="6402227" y="4749851"/>
            <a:ext cx="411525"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6858000" cy="4878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25" name="Google Shape;25;p4"/>
          <p:cNvGrpSpPr/>
          <p:nvPr/>
        </p:nvGrpSpPr>
        <p:grpSpPr>
          <a:xfrm>
            <a:off x="622795" y="1191256"/>
            <a:ext cx="559322"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28" name="Google Shape;28;p4"/>
          <p:cNvSpPr txBox="1">
            <a:spLocks noGrp="1"/>
          </p:cNvSpPr>
          <p:nvPr>
            <p:ph type="title"/>
          </p:nvPr>
        </p:nvSpPr>
        <p:spPr>
          <a:xfrm>
            <a:off x="547088" y="1318650"/>
            <a:ext cx="5766525"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1950"/>
            </a:lvl1pPr>
            <a:lvl2pPr lvl="1">
              <a:spcBef>
                <a:spcPts val="0"/>
              </a:spcBef>
              <a:spcAft>
                <a:spcPts val="0"/>
              </a:spcAft>
              <a:buSzPts val="2600"/>
              <a:buNone/>
              <a:defRPr sz="1950"/>
            </a:lvl2pPr>
            <a:lvl3pPr lvl="2">
              <a:spcBef>
                <a:spcPts val="0"/>
              </a:spcBef>
              <a:spcAft>
                <a:spcPts val="0"/>
              </a:spcAft>
              <a:buSzPts val="2600"/>
              <a:buNone/>
              <a:defRPr sz="1950"/>
            </a:lvl3pPr>
            <a:lvl4pPr lvl="3">
              <a:spcBef>
                <a:spcPts val="0"/>
              </a:spcBef>
              <a:spcAft>
                <a:spcPts val="0"/>
              </a:spcAft>
              <a:buSzPts val="2600"/>
              <a:buNone/>
              <a:defRPr sz="1950"/>
            </a:lvl4pPr>
            <a:lvl5pPr lvl="4">
              <a:spcBef>
                <a:spcPts val="0"/>
              </a:spcBef>
              <a:spcAft>
                <a:spcPts val="0"/>
              </a:spcAft>
              <a:buSzPts val="2600"/>
              <a:buNone/>
              <a:defRPr sz="1950"/>
            </a:lvl5pPr>
            <a:lvl6pPr lvl="5">
              <a:spcBef>
                <a:spcPts val="0"/>
              </a:spcBef>
              <a:spcAft>
                <a:spcPts val="0"/>
              </a:spcAft>
              <a:buSzPts val="2600"/>
              <a:buNone/>
              <a:defRPr sz="1950"/>
            </a:lvl6pPr>
            <a:lvl7pPr lvl="6">
              <a:spcBef>
                <a:spcPts val="0"/>
              </a:spcBef>
              <a:spcAft>
                <a:spcPts val="0"/>
              </a:spcAft>
              <a:buSzPts val="2600"/>
              <a:buNone/>
              <a:defRPr sz="1950"/>
            </a:lvl7pPr>
            <a:lvl8pPr lvl="7">
              <a:spcBef>
                <a:spcPts val="0"/>
              </a:spcBef>
              <a:spcAft>
                <a:spcPts val="0"/>
              </a:spcAft>
              <a:buSzPts val="2600"/>
              <a:buNone/>
              <a:defRPr sz="1950"/>
            </a:lvl8pPr>
            <a:lvl9pPr lvl="8">
              <a:spcBef>
                <a:spcPts val="0"/>
              </a:spcBef>
              <a:spcAft>
                <a:spcPts val="0"/>
              </a:spcAft>
              <a:buSzPts val="2600"/>
              <a:buNone/>
              <a:defRPr sz="1950"/>
            </a:lvl9pPr>
          </a:lstStyle>
          <a:p>
            <a:endParaRPr/>
          </a:p>
        </p:txBody>
      </p:sp>
      <p:sp>
        <p:nvSpPr>
          <p:cNvPr id="29" name="Google Shape;29;p4"/>
          <p:cNvSpPr txBox="1">
            <a:spLocks noGrp="1"/>
          </p:cNvSpPr>
          <p:nvPr>
            <p:ph type="body" idx="1"/>
          </p:nvPr>
        </p:nvSpPr>
        <p:spPr>
          <a:xfrm>
            <a:off x="547088" y="2078875"/>
            <a:ext cx="5766525" cy="2261100"/>
          </a:xfrm>
          <a:prstGeom prst="rect">
            <a:avLst/>
          </a:prstGeom>
        </p:spPr>
        <p:txBody>
          <a:bodyPr spcFirstLastPara="1" wrap="square" lIns="91425" tIns="91425" rIns="91425" bIns="91425" anchor="t" anchorCtr="0">
            <a:normAutofit/>
          </a:bodyPr>
          <a:lstStyle>
            <a:lvl1pPr marL="342900" lvl="0" indent="-233363">
              <a:spcBef>
                <a:spcPts val="0"/>
              </a:spcBef>
              <a:spcAft>
                <a:spcPts val="0"/>
              </a:spcAft>
              <a:buSzPts val="1300"/>
              <a:buChar char="●"/>
              <a:defRPr/>
            </a:lvl1pPr>
            <a:lvl2pPr marL="685800" lvl="1" indent="-223838">
              <a:spcBef>
                <a:spcPts val="0"/>
              </a:spcBef>
              <a:spcAft>
                <a:spcPts val="0"/>
              </a:spcAft>
              <a:buSzPts val="1100"/>
              <a:buChar char="○"/>
              <a:defRPr/>
            </a:lvl2pPr>
            <a:lvl3pPr marL="1028700" lvl="2" indent="-223838">
              <a:spcBef>
                <a:spcPts val="0"/>
              </a:spcBef>
              <a:spcAft>
                <a:spcPts val="0"/>
              </a:spcAft>
              <a:buSzPts val="1100"/>
              <a:buChar char="■"/>
              <a:defRPr/>
            </a:lvl3pPr>
            <a:lvl4pPr marL="1371600" lvl="3" indent="-223838">
              <a:spcBef>
                <a:spcPts val="0"/>
              </a:spcBef>
              <a:spcAft>
                <a:spcPts val="0"/>
              </a:spcAft>
              <a:buSzPts val="1100"/>
              <a:buChar char="●"/>
              <a:defRPr/>
            </a:lvl4pPr>
            <a:lvl5pPr marL="1714500" lvl="4" indent="-223838">
              <a:spcBef>
                <a:spcPts val="0"/>
              </a:spcBef>
              <a:spcAft>
                <a:spcPts val="0"/>
              </a:spcAft>
              <a:buSzPts val="1100"/>
              <a:buChar char="○"/>
              <a:defRPr/>
            </a:lvl5pPr>
            <a:lvl6pPr marL="2057400" lvl="5" indent="-223838">
              <a:spcBef>
                <a:spcPts val="0"/>
              </a:spcBef>
              <a:spcAft>
                <a:spcPts val="0"/>
              </a:spcAft>
              <a:buSzPts val="1100"/>
              <a:buChar char="■"/>
              <a:defRPr/>
            </a:lvl6pPr>
            <a:lvl7pPr marL="2400300" lvl="6" indent="-223838">
              <a:spcBef>
                <a:spcPts val="0"/>
              </a:spcBef>
              <a:spcAft>
                <a:spcPts val="0"/>
              </a:spcAft>
              <a:buSzPts val="1100"/>
              <a:buChar char="●"/>
              <a:defRPr/>
            </a:lvl7pPr>
            <a:lvl8pPr marL="2743200" lvl="7" indent="-223838">
              <a:spcBef>
                <a:spcPts val="0"/>
              </a:spcBef>
              <a:spcAft>
                <a:spcPts val="0"/>
              </a:spcAft>
              <a:buSzPts val="1100"/>
              <a:buChar char="○"/>
              <a:defRPr/>
            </a:lvl8pPr>
            <a:lvl9pPr marL="3086100" lvl="8" indent="-223838">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6402227" y="4749851"/>
            <a:ext cx="411525"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6858000" cy="4878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33" name="Google Shape;33;p5"/>
          <p:cNvGrpSpPr/>
          <p:nvPr/>
        </p:nvGrpSpPr>
        <p:grpSpPr>
          <a:xfrm>
            <a:off x="622795" y="1191256"/>
            <a:ext cx="559322"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36" name="Google Shape;36;p5"/>
          <p:cNvSpPr txBox="1">
            <a:spLocks noGrp="1"/>
          </p:cNvSpPr>
          <p:nvPr>
            <p:ph type="title"/>
          </p:nvPr>
        </p:nvSpPr>
        <p:spPr>
          <a:xfrm>
            <a:off x="547088" y="1318650"/>
            <a:ext cx="57663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1950"/>
            </a:lvl1pPr>
            <a:lvl2pPr lvl="1">
              <a:spcBef>
                <a:spcPts val="0"/>
              </a:spcBef>
              <a:spcAft>
                <a:spcPts val="0"/>
              </a:spcAft>
              <a:buSzPts val="2600"/>
              <a:buNone/>
              <a:defRPr sz="1950"/>
            </a:lvl2pPr>
            <a:lvl3pPr lvl="2">
              <a:spcBef>
                <a:spcPts val="0"/>
              </a:spcBef>
              <a:spcAft>
                <a:spcPts val="0"/>
              </a:spcAft>
              <a:buSzPts val="2600"/>
              <a:buNone/>
              <a:defRPr sz="1950"/>
            </a:lvl3pPr>
            <a:lvl4pPr lvl="3">
              <a:spcBef>
                <a:spcPts val="0"/>
              </a:spcBef>
              <a:spcAft>
                <a:spcPts val="0"/>
              </a:spcAft>
              <a:buSzPts val="2600"/>
              <a:buNone/>
              <a:defRPr sz="1950"/>
            </a:lvl4pPr>
            <a:lvl5pPr lvl="4">
              <a:spcBef>
                <a:spcPts val="0"/>
              </a:spcBef>
              <a:spcAft>
                <a:spcPts val="0"/>
              </a:spcAft>
              <a:buSzPts val="2600"/>
              <a:buNone/>
              <a:defRPr sz="1950"/>
            </a:lvl5pPr>
            <a:lvl6pPr lvl="5">
              <a:spcBef>
                <a:spcPts val="0"/>
              </a:spcBef>
              <a:spcAft>
                <a:spcPts val="0"/>
              </a:spcAft>
              <a:buSzPts val="2600"/>
              <a:buNone/>
              <a:defRPr sz="1950"/>
            </a:lvl6pPr>
            <a:lvl7pPr lvl="6">
              <a:spcBef>
                <a:spcPts val="0"/>
              </a:spcBef>
              <a:spcAft>
                <a:spcPts val="0"/>
              </a:spcAft>
              <a:buSzPts val="2600"/>
              <a:buNone/>
              <a:defRPr sz="1950"/>
            </a:lvl7pPr>
            <a:lvl8pPr lvl="7">
              <a:spcBef>
                <a:spcPts val="0"/>
              </a:spcBef>
              <a:spcAft>
                <a:spcPts val="0"/>
              </a:spcAft>
              <a:buSzPts val="2600"/>
              <a:buNone/>
              <a:defRPr sz="1950"/>
            </a:lvl8pPr>
            <a:lvl9pPr lvl="8">
              <a:spcBef>
                <a:spcPts val="0"/>
              </a:spcBef>
              <a:spcAft>
                <a:spcPts val="0"/>
              </a:spcAft>
              <a:buSzPts val="2600"/>
              <a:buNone/>
              <a:defRPr sz="1950"/>
            </a:lvl9pPr>
          </a:lstStyle>
          <a:p>
            <a:endParaRPr/>
          </a:p>
        </p:txBody>
      </p:sp>
      <p:sp>
        <p:nvSpPr>
          <p:cNvPr id="37" name="Google Shape;37;p5"/>
          <p:cNvSpPr txBox="1">
            <a:spLocks noGrp="1"/>
          </p:cNvSpPr>
          <p:nvPr>
            <p:ph type="body" idx="1"/>
          </p:nvPr>
        </p:nvSpPr>
        <p:spPr>
          <a:xfrm>
            <a:off x="546994" y="2078875"/>
            <a:ext cx="2830725" cy="2261100"/>
          </a:xfrm>
          <a:prstGeom prst="rect">
            <a:avLst/>
          </a:prstGeom>
        </p:spPr>
        <p:txBody>
          <a:bodyPr spcFirstLastPara="1" wrap="square" lIns="91425" tIns="91425" rIns="91425" bIns="91425" anchor="t" anchorCtr="0">
            <a:normAutofit/>
          </a:bodyPr>
          <a:lstStyle>
            <a:lvl1pPr marL="342900" lvl="0" indent="-233363">
              <a:spcBef>
                <a:spcPts val="0"/>
              </a:spcBef>
              <a:spcAft>
                <a:spcPts val="0"/>
              </a:spcAft>
              <a:buSzPts val="1300"/>
              <a:buChar char="●"/>
              <a:defRPr/>
            </a:lvl1pPr>
            <a:lvl2pPr marL="685800" lvl="1" indent="-223838">
              <a:spcBef>
                <a:spcPts val="0"/>
              </a:spcBef>
              <a:spcAft>
                <a:spcPts val="0"/>
              </a:spcAft>
              <a:buSzPts val="1100"/>
              <a:buChar char="○"/>
              <a:defRPr/>
            </a:lvl2pPr>
            <a:lvl3pPr marL="1028700" lvl="2" indent="-223838">
              <a:spcBef>
                <a:spcPts val="0"/>
              </a:spcBef>
              <a:spcAft>
                <a:spcPts val="0"/>
              </a:spcAft>
              <a:buSzPts val="1100"/>
              <a:buChar char="■"/>
              <a:defRPr/>
            </a:lvl3pPr>
            <a:lvl4pPr marL="1371600" lvl="3" indent="-223838">
              <a:spcBef>
                <a:spcPts val="0"/>
              </a:spcBef>
              <a:spcAft>
                <a:spcPts val="0"/>
              </a:spcAft>
              <a:buSzPts val="1100"/>
              <a:buChar char="●"/>
              <a:defRPr/>
            </a:lvl4pPr>
            <a:lvl5pPr marL="1714500" lvl="4" indent="-223838">
              <a:spcBef>
                <a:spcPts val="0"/>
              </a:spcBef>
              <a:spcAft>
                <a:spcPts val="0"/>
              </a:spcAft>
              <a:buSzPts val="1100"/>
              <a:buChar char="○"/>
              <a:defRPr/>
            </a:lvl5pPr>
            <a:lvl6pPr marL="2057400" lvl="5" indent="-223838">
              <a:spcBef>
                <a:spcPts val="0"/>
              </a:spcBef>
              <a:spcAft>
                <a:spcPts val="0"/>
              </a:spcAft>
              <a:buSzPts val="1100"/>
              <a:buChar char="■"/>
              <a:defRPr/>
            </a:lvl6pPr>
            <a:lvl7pPr marL="2400300" lvl="6" indent="-223838">
              <a:spcBef>
                <a:spcPts val="0"/>
              </a:spcBef>
              <a:spcAft>
                <a:spcPts val="0"/>
              </a:spcAft>
              <a:buSzPts val="1100"/>
              <a:buChar char="●"/>
              <a:defRPr/>
            </a:lvl7pPr>
            <a:lvl8pPr marL="2743200" lvl="7" indent="-223838">
              <a:spcBef>
                <a:spcPts val="0"/>
              </a:spcBef>
              <a:spcAft>
                <a:spcPts val="0"/>
              </a:spcAft>
              <a:buSzPts val="1100"/>
              <a:buChar char="○"/>
              <a:defRPr/>
            </a:lvl8pPr>
            <a:lvl9pPr marL="3086100" lvl="8" indent="-223838">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3482703" y="2078875"/>
            <a:ext cx="2830725" cy="2261100"/>
          </a:xfrm>
          <a:prstGeom prst="rect">
            <a:avLst/>
          </a:prstGeom>
        </p:spPr>
        <p:txBody>
          <a:bodyPr spcFirstLastPara="1" wrap="square" lIns="91425" tIns="91425" rIns="91425" bIns="91425" anchor="t" anchorCtr="0">
            <a:normAutofit/>
          </a:bodyPr>
          <a:lstStyle>
            <a:lvl1pPr marL="342900" lvl="0" indent="-233363">
              <a:spcBef>
                <a:spcPts val="0"/>
              </a:spcBef>
              <a:spcAft>
                <a:spcPts val="0"/>
              </a:spcAft>
              <a:buSzPts val="1300"/>
              <a:buChar char="●"/>
              <a:defRPr/>
            </a:lvl1pPr>
            <a:lvl2pPr marL="685800" lvl="1" indent="-223838">
              <a:spcBef>
                <a:spcPts val="0"/>
              </a:spcBef>
              <a:spcAft>
                <a:spcPts val="0"/>
              </a:spcAft>
              <a:buSzPts val="1100"/>
              <a:buChar char="○"/>
              <a:defRPr/>
            </a:lvl2pPr>
            <a:lvl3pPr marL="1028700" lvl="2" indent="-223838">
              <a:spcBef>
                <a:spcPts val="0"/>
              </a:spcBef>
              <a:spcAft>
                <a:spcPts val="0"/>
              </a:spcAft>
              <a:buSzPts val="1100"/>
              <a:buChar char="■"/>
              <a:defRPr/>
            </a:lvl3pPr>
            <a:lvl4pPr marL="1371600" lvl="3" indent="-223838">
              <a:spcBef>
                <a:spcPts val="0"/>
              </a:spcBef>
              <a:spcAft>
                <a:spcPts val="0"/>
              </a:spcAft>
              <a:buSzPts val="1100"/>
              <a:buChar char="●"/>
              <a:defRPr/>
            </a:lvl4pPr>
            <a:lvl5pPr marL="1714500" lvl="4" indent="-223838">
              <a:spcBef>
                <a:spcPts val="0"/>
              </a:spcBef>
              <a:spcAft>
                <a:spcPts val="0"/>
              </a:spcAft>
              <a:buSzPts val="1100"/>
              <a:buChar char="○"/>
              <a:defRPr/>
            </a:lvl5pPr>
            <a:lvl6pPr marL="2057400" lvl="5" indent="-223838">
              <a:spcBef>
                <a:spcPts val="0"/>
              </a:spcBef>
              <a:spcAft>
                <a:spcPts val="0"/>
              </a:spcAft>
              <a:buSzPts val="1100"/>
              <a:buChar char="■"/>
              <a:defRPr/>
            </a:lvl6pPr>
            <a:lvl7pPr marL="2400300" lvl="6" indent="-223838">
              <a:spcBef>
                <a:spcPts val="0"/>
              </a:spcBef>
              <a:spcAft>
                <a:spcPts val="0"/>
              </a:spcAft>
              <a:buSzPts val="1100"/>
              <a:buChar char="●"/>
              <a:defRPr/>
            </a:lvl7pPr>
            <a:lvl8pPr marL="2743200" lvl="7" indent="-223838">
              <a:spcBef>
                <a:spcPts val="0"/>
              </a:spcBef>
              <a:spcAft>
                <a:spcPts val="0"/>
              </a:spcAft>
              <a:buSzPts val="1100"/>
              <a:buChar char="○"/>
              <a:defRPr/>
            </a:lvl8pPr>
            <a:lvl9pPr marL="3086100" lvl="8" indent="-223838">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6402227" y="4749851"/>
            <a:ext cx="411525"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6858000" cy="4878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42" name="Google Shape;42;p6"/>
          <p:cNvGrpSpPr/>
          <p:nvPr/>
        </p:nvGrpSpPr>
        <p:grpSpPr>
          <a:xfrm>
            <a:off x="622795" y="1191256"/>
            <a:ext cx="559322"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45" name="Google Shape;45;p6"/>
          <p:cNvSpPr txBox="1">
            <a:spLocks noGrp="1"/>
          </p:cNvSpPr>
          <p:nvPr>
            <p:ph type="title"/>
          </p:nvPr>
        </p:nvSpPr>
        <p:spPr>
          <a:xfrm>
            <a:off x="547088" y="1318650"/>
            <a:ext cx="57663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1950"/>
            </a:lvl1pPr>
            <a:lvl2pPr lvl="1">
              <a:spcBef>
                <a:spcPts val="0"/>
              </a:spcBef>
              <a:spcAft>
                <a:spcPts val="0"/>
              </a:spcAft>
              <a:buSzPts val="2600"/>
              <a:buNone/>
              <a:defRPr sz="1950"/>
            </a:lvl2pPr>
            <a:lvl3pPr lvl="2">
              <a:spcBef>
                <a:spcPts val="0"/>
              </a:spcBef>
              <a:spcAft>
                <a:spcPts val="0"/>
              </a:spcAft>
              <a:buSzPts val="2600"/>
              <a:buNone/>
              <a:defRPr sz="1950"/>
            </a:lvl3pPr>
            <a:lvl4pPr lvl="3">
              <a:spcBef>
                <a:spcPts val="0"/>
              </a:spcBef>
              <a:spcAft>
                <a:spcPts val="0"/>
              </a:spcAft>
              <a:buSzPts val="2600"/>
              <a:buNone/>
              <a:defRPr sz="1950"/>
            </a:lvl4pPr>
            <a:lvl5pPr lvl="4">
              <a:spcBef>
                <a:spcPts val="0"/>
              </a:spcBef>
              <a:spcAft>
                <a:spcPts val="0"/>
              </a:spcAft>
              <a:buSzPts val="2600"/>
              <a:buNone/>
              <a:defRPr sz="1950"/>
            </a:lvl5pPr>
            <a:lvl6pPr lvl="5">
              <a:spcBef>
                <a:spcPts val="0"/>
              </a:spcBef>
              <a:spcAft>
                <a:spcPts val="0"/>
              </a:spcAft>
              <a:buSzPts val="2600"/>
              <a:buNone/>
              <a:defRPr sz="1950"/>
            </a:lvl6pPr>
            <a:lvl7pPr lvl="6">
              <a:spcBef>
                <a:spcPts val="0"/>
              </a:spcBef>
              <a:spcAft>
                <a:spcPts val="0"/>
              </a:spcAft>
              <a:buSzPts val="2600"/>
              <a:buNone/>
              <a:defRPr sz="1950"/>
            </a:lvl7pPr>
            <a:lvl8pPr lvl="7">
              <a:spcBef>
                <a:spcPts val="0"/>
              </a:spcBef>
              <a:spcAft>
                <a:spcPts val="0"/>
              </a:spcAft>
              <a:buSzPts val="2600"/>
              <a:buNone/>
              <a:defRPr sz="1950"/>
            </a:lvl8pPr>
            <a:lvl9pPr lvl="8">
              <a:spcBef>
                <a:spcPts val="0"/>
              </a:spcBef>
              <a:spcAft>
                <a:spcPts val="0"/>
              </a:spcAft>
              <a:buSzPts val="2600"/>
              <a:buNone/>
              <a:defRPr sz="1950"/>
            </a:lvl9pPr>
          </a:lstStyle>
          <a:p>
            <a:endParaRPr/>
          </a:p>
        </p:txBody>
      </p:sp>
      <p:sp>
        <p:nvSpPr>
          <p:cNvPr id="46" name="Google Shape;46;p6"/>
          <p:cNvSpPr txBox="1">
            <a:spLocks noGrp="1"/>
          </p:cNvSpPr>
          <p:nvPr>
            <p:ph type="sldNum" idx="12"/>
          </p:nvPr>
        </p:nvSpPr>
        <p:spPr>
          <a:xfrm>
            <a:off x="6402227" y="4749851"/>
            <a:ext cx="411525"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6858000" cy="4878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49" name="Google Shape;49;p7"/>
          <p:cNvGrpSpPr/>
          <p:nvPr/>
        </p:nvGrpSpPr>
        <p:grpSpPr>
          <a:xfrm>
            <a:off x="622795" y="1191256"/>
            <a:ext cx="559322"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52" name="Google Shape;52;p7"/>
          <p:cNvSpPr txBox="1">
            <a:spLocks noGrp="1"/>
          </p:cNvSpPr>
          <p:nvPr>
            <p:ph type="title"/>
          </p:nvPr>
        </p:nvSpPr>
        <p:spPr>
          <a:xfrm>
            <a:off x="547500" y="1318650"/>
            <a:ext cx="2475675"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1950"/>
            </a:lvl1pPr>
            <a:lvl2pPr lvl="1">
              <a:spcBef>
                <a:spcPts val="0"/>
              </a:spcBef>
              <a:spcAft>
                <a:spcPts val="0"/>
              </a:spcAft>
              <a:buSzPts val="2600"/>
              <a:buNone/>
              <a:defRPr sz="1950"/>
            </a:lvl2pPr>
            <a:lvl3pPr lvl="2">
              <a:spcBef>
                <a:spcPts val="0"/>
              </a:spcBef>
              <a:spcAft>
                <a:spcPts val="0"/>
              </a:spcAft>
              <a:buSzPts val="2600"/>
              <a:buNone/>
              <a:defRPr sz="1950"/>
            </a:lvl3pPr>
            <a:lvl4pPr lvl="3">
              <a:spcBef>
                <a:spcPts val="0"/>
              </a:spcBef>
              <a:spcAft>
                <a:spcPts val="0"/>
              </a:spcAft>
              <a:buSzPts val="2600"/>
              <a:buNone/>
              <a:defRPr sz="1950"/>
            </a:lvl4pPr>
            <a:lvl5pPr lvl="4">
              <a:spcBef>
                <a:spcPts val="0"/>
              </a:spcBef>
              <a:spcAft>
                <a:spcPts val="0"/>
              </a:spcAft>
              <a:buSzPts val="2600"/>
              <a:buNone/>
              <a:defRPr sz="1950"/>
            </a:lvl5pPr>
            <a:lvl6pPr lvl="5">
              <a:spcBef>
                <a:spcPts val="0"/>
              </a:spcBef>
              <a:spcAft>
                <a:spcPts val="0"/>
              </a:spcAft>
              <a:buSzPts val="2600"/>
              <a:buNone/>
              <a:defRPr sz="1950"/>
            </a:lvl6pPr>
            <a:lvl7pPr lvl="6">
              <a:spcBef>
                <a:spcPts val="0"/>
              </a:spcBef>
              <a:spcAft>
                <a:spcPts val="0"/>
              </a:spcAft>
              <a:buSzPts val="2600"/>
              <a:buNone/>
              <a:defRPr sz="1950"/>
            </a:lvl7pPr>
            <a:lvl8pPr lvl="7">
              <a:spcBef>
                <a:spcPts val="0"/>
              </a:spcBef>
              <a:spcAft>
                <a:spcPts val="0"/>
              </a:spcAft>
              <a:buSzPts val="2600"/>
              <a:buNone/>
              <a:defRPr sz="1950"/>
            </a:lvl8pPr>
            <a:lvl9pPr lvl="8">
              <a:spcBef>
                <a:spcPts val="0"/>
              </a:spcBef>
              <a:spcAft>
                <a:spcPts val="0"/>
              </a:spcAft>
              <a:buSzPts val="2600"/>
              <a:buNone/>
              <a:defRPr sz="1950"/>
            </a:lvl9pPr>
          </a:lstStyle>
          <a:p>
            <a:endParaRPr/>
          </a:p>
        </p:txBody>
      </p:sp>
      <p:sp>
        <p:nvSpPr>
          <p:cNvPr id="53" name="Google Shape;53;p7"/>
          <p:cNvSpPr txBox="1">
            <a:spLocks noGrp="1"/>
          </p:cNvSpPr>
          <p:nvPr>
            <p:ph type="body" idx="1"/>
          </p:nvPr>
        </p:nvSpPr>
        <p:spPr>
          <a:xfrm>
            <a:off x="540919" y="2781725"/>
            <a:ext cx="2475675" cy="1597500"/>
          </a:xfrm>
          <a:prstGeom prst="rect">
            <a:avLst/>
          </a:prstGeom>
        </p:spPr>
        <p:txBody>
          <a:bodyPr spcFirstLastPara="1" wrap="square" lIns="91425" tIns="91425" rIns="91425" bIns="91425" anchor="t" anchorCtr="0">
            <a:normAutofit/>
          </a:bodyPr>
          <a:lstStyle>
            <a:lvl1pPr marL="342900" lvl="0" indent="-233363">
              <a:spcBef>
                <a:spcPts val="0"/>
              </a:spcBef>
              <a:spcAft>
                <a:spcPts val="0"/>
              </a:spcAft>
              <a:buSzPts val="1300"/>
              <a:buChar char="●"/>
              <a:defRPr/>
            </a:lvl1pPr>
            <a:lvl2pPr marL="685800" lvl="1" indent="-223838">
              <a:spcBef>
                <a:spcPts val="0"/>
              </a:spcBef>
              <a:spcAft>
                <a:spcPts val="0"/>
              </a:spcAft>
              <a:buSzPts val="1100"/>
              <a:buChar char="○"/>
              <a:defRPr/>
            </a:lvl2pPr>
            <a:lvl3pPr marL="1028700" lvl="2" indent="-223838">
              <a:spcBef>
                <a:spcPts val="0"/>
              </a:spcBef>
              <a:spcAft>
                <a:spcPts val="0"/>
              </a:spcAft>
              <a:buSzPts val="1100"/>
              <a:buChar char="■"/>
              <a:defRPr/>
            </a:lvl3pPr>
            <a:lvl4pPr marL="1371600" lvl="3" indent="-223838">
              <a:spcBef>
                <a:spcPts val="0"/>
              </a:spcBef>
              <a:spcAft>
                <a:spcPts val="0"/>
              </a:spcAft>
              <a:buSzPts val="1100"/>
              <a:buChar char="●"/>
              <a:defRPr/>
            </a:lvl4pPr>
            <a:lvl5pPr marL="1714500" lvl="4" indent="-223838">
              <a:spcBef>
                <a:spcPts val="0"/>
              </a:spcBef>
              <a:spcAft>
                <a:spcPts val="0"/>
              </a:spcAft>
              <a:buSzPts val="1100"/>
              <a:buChar char="○"/>
              <a:defRPr/>
            </a:lvl5pPr>
            <a:lvl6pPr marL="2057400" lvl="5" indent="-223838">
              <a:spcBef>
                <a:spcPts val="0"/>
              </a:spcBef>
              <a:spcAft>
                <a:spcPts val="0"/>
              </a:spcAft>
              <a:buSzPts val="1100"/>
              <a:buChar char="■"/>
              <a:defRPr/>
            </a:lvl6pPr>
            <a:lvl7pPr marL="2400300" lvl="6" indent="-223838">
              <a:spcBef>
                <a:spcPts val="0"/>
              </a:spcBef>
              <a:spcAft>
                <a:spcPts val="0"/>
              </a:spcAft>
              <a:buSzPts val="1100"/>
              <a:buChar char="●"/>
              <a:defRPr/>
            </a:lvl7pPr>
            <a:lvl8pPr marL="2743200" lvl="7" indent="-223838">
              <a:spcBef>
                <a:spcPts val="0"/>
              </a:spcBef>
              <a:spcAft>
                <a:spcPts val="0"/>
              </a:spcAft>
              <a:buSzPts val="1100"/>
              <a:buChar char="○"/>
              <a:defRPr/>
            </a:lvl8pPr>
            <a:lvl9pPr marL="3086100" lvl="8" indent="-223838">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6402227" y="4749851"/>
            <a:ext cx="411525"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622795" y="4169130"/>
            <a:ext cx="559322"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59" name="Google Shape;59;p8"/>
          <p:cNvSpPr txBox="1">
            <a:spLocks noGrp="1"/>
          </p:cNvSpPr>
          <p:nvPr>
            <p:ph type="title"/>
          </p:nvPr>
        </p:nvSpPr>
        <p:spPr>
          <a:xfrm>
            <a:off x="547088" y="864300"/>
            <a:ext cx="52659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2700">
                <a:solidFill>
                  <a:schemeClr val="lt1"/>
                </a:solidFill>
              </a:defRPr>
            </a:lvl1pPr>
            <a:lvl2pPr lvl="1">
              <a:spcBef>
                <a:spcPts val="0"/>
              </a:spcBef>
              <a:spcAft>
                <a:spcPts val="0"/>
              </a:spcAft>
              <a:buClr>
                <a:schemeClr val="lt1"/>
              </a:buClr>
              <a:buSzPts val="3600"/>
              <a:buNone/>
              <a:defRPr sz="2700">
                <a:solidFill>
                  <a:schemeClr val="lt1"/>
                </a:solidFill>
              </a:defRPr>
            </a:lvl2pPr>
            <a:lvl3pPr lvl="2">
              <a:spcBef>
                <a:spcPts val="0"/>
              </a:spcBef>
              <a:spcAft>
                <a:spcPts val="0"/>
              </a:spcAft>
              <a:buClr>
                <a:schemeClr val="lt1"/>
              </a:buClr>
              <a:buSzPts val="3600"/>
              <a:buNone/>
              <a:defRPr sz="2700">
                <a:solidFill>
                  <a:schemeClr val="lt1"/>
                </a:solidFill>
              </a:defRPr>
            </a:lvl3pPr>
            <a:lvl4pPr lvl="3">
              <a:spcBef>
                <a:spcPts val="0"/>
              </a:spcBef>
              <a:spcAft>
                <a:spcPts val="0"/>
              </a:spcAft>
              <a:buClr>
                <a:schemeClr val="lt1"/>
              </a:buClr>
              <a:buSzPts val="3600"/>
              <a:buNone/>
              <a:defRPr sz="2700">
                <a:solidFill>
                  <a:schemeClr val="lt1"/>
                </a:solidFill>
              </a:defRPr>
            </a:lvl4pPr>
            <a:lvl5pPr lvl="4">
              <a:spcBef>
                <a:spcPts val="0"/>
              </a:spcBef>
              <a:spcAft>
                <a:spcPts val="0"/>
              </a:spcAft>
              <a:buClr>
                <a:schemeClr val="lt1"/>
              </a:buClr>
              <a:buSzPts val="3600"/>
              <a:buNone/>
              <a:defRPr sz="2700">
                <a:solidFill>
                  <a:schemeClr val="lt1"/>
                </a:solidFill>
              </a:defRPr>
            </a:lvl5pPr>
            <a:lvl6pPr lvl="5">
              <a:spcBef>
                <a:spcPts val="0"/>
              </a:spcBef>
              <a:spcAft>
                <a:spcPts val="0"/>
              </a:spcAft>
              <a:buClr>
                <a:schemeClr val="lt1"/>
              </a:buClr>
              <a:buSzPts val="3600"/>
              <a:buNone/>
              <a:defRPr sz="2700">
                <a:solidFill>
                  <a:schemeClr val="lt1"/>
                </a:solidFill>
              </a:defRPr>
            </a:lvl6pPr>
            <a:lvl7pPr lvl="6">
              <a:spcBef>
                <a:spcPts val="0"/>
              </a:spcBef>
              <a:spcAft>
                <a:spcPts val="0"/>
              </a:spcAft>
              <a:buClr>
                <a:schemeClr val="lt1"/>
              </a:buClr>
              <a:buSzPts val="3600"/>
              <a:buNone/>
              <a:defRPr sz="2700">
                <a:solidFill>
                  <a:schemeClr val="lt1"/>
                </a:solidFill>
              </a:defRPr>
            </a:lvl7pPr>
            <a:lvl8pPr lvl="7">
              <a:spcBef>
                <a:spcPts val="0"/>
              </a:spcBef>
              <a:spcAft>
                <a:spcPts val="0"/>
              </a:spcAft>
              <a:buClr>
                <a:schemeClr val="lt1"/>
              </a:buClr>
              <a:buSzPts val="3600"/>
              <a:buNone/>
              <a:defRPr sz="2700">
                <a:solidFill>
                  <a:schemeClr val="lt1"/>
                </a:solidFill>
              </a:defRPr>
            </a:lvl8pPr>
            <a:lvl9pPr lvl="8">
              <a:spcBef>
                <a:spcPts val="0"/>
              </a:spcBef>
              <a:spcAft>
                <a:spcPts val="0"/>
              </a:spcAft>
              <a:buClr>
                <a:schemeClr val="lt1"/>
              </a:buClr>
              <a:buSzPts val="3600"/>
              <a:buNone/>
              <a:defRPr sz="2700">
                <a:solidFill>
                  <a:schemeClr val="lt1"/>
                </a:solidFill>
              </a:defRPr>
            </a:lvl9pPr>
          </a:lstStyle>
          <a:p>
            <a:endParaRPr/>
          </a:p>
        </p:txBody>
      </p:sp>
      <p:sp>
        <p:nvSpPr>
          <p:cNvPr id="60" name="Google Shape;60;p8"/>
          <p:cNvSpPr txBox="1">
            <a:spLocks noGrp="1"/>
          </p:cNvSpPr>
          <p:nvPr>
            <p:ph type="sldNum" idx="12"/>
          </p:nvPr>
        </p:nvSpPr>
        <p:spPr>
          <a:xfrm>
            <a:off x="6402227" y="4749851"/>
            <a:ext cx="411525"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3429000" cy="51435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63" name="Google Shape;63;p9"/>
          <p:cNvGrpSpPr/>
          <p:nvPr/>
        </p:nvGrpSpPr>
        <p:grpSpPr>
          <a:xfrm>
            <a:off x="622795" y="1191256"/>
            <a:ext cx="559322"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66" name="Google Shape;66;p9"/>
          <p:cNvSpPr txBox="1">
            <a:spLocks noGrp="1"/>
          </p:cNvSpPr>
          <p:nvPr>
            <p:ph type="title"/>
          </p:nvPr>
        </p:nvSpPr>
        <p:spPr>
          <a:xfrm>
            <a:off x="547500" y="1318650"/>
            <a:ext cx="2475675"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1950"/>
            </a:lvl1pPr>
            <a:lvl2pPr lvl="1">
              <a:spcBef>
                <a:spcPts val="0"/>
              </a:spcBef>
              <a:spcAft>
                <a:spcPts val="0"/>
              </a:spcAft>
              <a:buSzPts val="2600"/>
              <a:buNone/>
              <a:defRPr sz="1950"/>
            </a:lvl2pPr>
            <a:lvl3pPr lvl="2">
              <a:spcBef>
                <a:spcPts val="0"/>
              </a:spcBef>
              <a:spcAft>
                <a:spcPts val="0"/>
              </a:spcAft>
              <a:buSzPts val="2600"/>
              <a:buNone/>
              <a:defRPr sz="1950"/>
            </a:lvl3pPr>
            <a:lvl4pPr lvl="3">
              <a:spcBef>
                <a:spcPts val="0"/>
              </a:spcBef>
              <a:spcAft>
                <a:spcPts val="0"/>
              </a:spcAft>
              <a:buSzPts val="2600"/>
              <a:buNone/>
              <a:defRPr sz="1950"/>
            </a:lvl4pPr>
            <a:lvl5pPr lvl="4">
              <a:spcBef>
                <a:spcPts val="0"/>
              </a:spcBef>
              <a:spcAft>
                <a:spcPts val="0"/>
              </a:spcAft>
              <a:buSzPts val="2600"/>
              <a:buNone/>
              <a:defRPr sz="1950"/>
            </a:lvl5pPr>
            <a:lvl6pPr lvl="5">
              <a:spcBef>
                <a:spcPts val="0"/>
              </a:spcBef>
              <a:spcAft>
                <a:spcPts val="0"/>
              </a:spcAft>
              <a:buSzPts val="2600"/>
              <a:buNone/>
              <a:defRPr sz="1950"/>
            </a:lvl6pPr>
            <a:lvl7pPr lvl="6">
              <a:spcBef>
                <a:spcPts val="0"/>
              </a:spcBef>
              <a:spcAft>
                <a:spcPts val="0"/>
              </a:spcAft>
              <a:buSzPts val="2600"/>
              <a:buNone/>
              <a:defRPr sz="1950"/>
            </a:lvl7pPr>
            <a:lvl8pPr lvl="7">
              <a:spcBef>
                <a:spcPts val="0"/>
              </a:spcBef>
              <a:spcAft>
                <a:spcPts val="0"/>
              </a:spcAft>
              <a:buSzPts val="2600"/>
              <a:buNone/>
              <a:defRPr sz="1950"/>
            </a:lvl8pPr>
            <a:lvl9pPr lvl="8">
              <a:spcBef>
                <a:spcPts val="0"/>
              </a:spcBef>
              <a:spcAft>
                <a:spcPts val="0"/>
              </a:spcAft>
              <a:buSzPts val="2600"/>
              <a:buNone/>
              <a:defRPr sz="1950"/>
            </a:lvl9pPr>
          </a:lstStyle>
          <a:p>
            <a:endParaRPr/>
          </a:p>
        </p:txBody>
      </p:sp>
      <p:sp>
        <p:nvSpPr>
          <p:cNvPr id="67" name="Google Shape;67;p9"/>
          <p:cNvSpPr txBox="1">
            <a:spLocks noGrp="1"/>
          </p:cNvSpPr>
          <p:nvPr>
            <p:ph type="subTitle" idx="1"/>
          </p:nvPr>
        </p:nvSpPr>
        <p:spPr>
          <a:xfrm>
            <a:off x="543713" y="3161525"/>
            <a:ext cx="2475675"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200"/>
            </a:lvl1pPr>
            <a:lvl2pPr lvl="1">
              <a:lnSpc>
                <a:spcPct val="100000"/>
              </a:lnSpc>
              <a:spcBef>
                <a:spcPts val="0"/>
              </a:spcBef>
              <a:spcAft>
                <a:spcPts val="0"/>
              </a:spcAft>
              <a:buSzPts val="1600"/>
              <a:buNone/>
              <a:defRPr sz="1200"/>
            </a:lvl2pPr>
            <a:lvl3pPr lvl="2">
              <a:lnSpc>
                <a:spcPct val="100000"/>
              </a:lnSpc>
              <a:spcBef>
                <a:spcPts val="0"/>
              </a:spcBef>
              <a:spcAft>
                <a:spcPts val="0"/>
              </a:spcAft>
              <a:buSzPts val="1600"/>
              <a:buNone/>
              <a:defRPr sz="1200"/>
            </a:lvl3pPr>
            <a:lvl4pPr lvl="3">
              <a:lnSpc>
                <a:spcPct val="100000"/>
              </a:lnSpc>
              <a:spcBef>
                <a:spcPts val="0"/>
              </a:spcBef>
              <a:spcAft>
                <a:spcPts val="0"/>
              </a:spcAft>
              <a:buSzPts val="1600"/>
              <a:buNone/>
              <a:defRPr sz="1200"/>
            </a:lvl4pPr>
            <a:lvl5pPr lvl="4">
              <a:lnSpc>
                <a:spcPct val="100000"/>
              </a:lnSpc>
              <a:spcBef>
                <a:spcPts val="0"/>
              </a:spcBef>
              <a:spcAft>
                <a:spcPts val="0"/>
              </a:spcAft>
              <a:buSzPts val="1600"/>
              <a:buNone/>
              <a:defRPr sz="1200"/>
            </a:lvl5pPr>
            <a:lvl6pPr lvl="5">
              <a:lnSpc>
                <a:spcPct val="100000"/>
              </a:lnSpc>
              <a:spcBef>
                <a:spcPts val="0"/>
              </a:spcBef>
              <a:spcAft>
                <a:spcPts val="0"/>
              </a:spcAft>
              <a:buSzPts val="1600"/>
              <a:buNone/>
              <a:defRPr sz="1200"/>
            </a:lvl6pPr>
            <a:lvl7pPr lvl="6">
              <a:lnSpc>
                <a:spcPct val="100000"/>
              </a:lnSpc>
              <a:spcBef>
                <a:spcPts val="0"/>
              </a:spcBef>
              <a:spcAft>
                <a:spcPts val="0"/>
              </a:spcAft>
              <a:buSzPts val="1600"/>
              <a:buNone/>
              <a:defRPr sz="1200"/>
            </a:lvl7pPr>
            <a:lvl8pPr lvl="7">
              <a:lnSpc>
                <a:spcPct val="100000"/>
              </a:lnSpc>
              <a:spcBef>
                <a:spcPts val="0"/>
              </a:spcBef>
              <a:spcAft>
                <a:spcPts val="0"/>
              </a:spcAft>
              <a:buSzPts val="1600"/>
              <a:buNone/>
              <a:defRPr sz="1200"/>
            </a:lvl8pPr>
            <a:lvl9pPr lvl="8">
              <a:lnSpc>
                <a:spcPct val="100000"/>
              </a:lnSpc>
              <a:spcBef>
                <a:spcPts val="0"/>
              </a:spcBef>
              <a:spcAft>
                <a:spcPts val="0"/>
              </a:spcAft>
              <a:buSzPts val="1600"/>
              <a:buNone/>
              <a:defRPr sz="1200"/>
            </a:lvl9pPr>
          </a:lstStyle>
          <a:p>
            <a:endParaRPr/>
          </a:p>
        </p:txBody>
      </p:sp>
      <p:sp>
        <p:nvSpPr>
          <p:cNvPr id="68" name="Google Shape;68;p9"/>
          <p:cNvSpPr txBox="1">
            <a:spLocks noGrp="1"/>
          </p:cNvSpPr>
          <p:nvPr>
            <p:ph type="body" idx="2"/>
          </p:nvPr>
        </p:nvSpPr>
        <p:spPr>
          <a:xfrm>
            <a:off x="3880669" y="1352625"/>
            <a:ext cx="2530800" cy="3025500"/>
          </a:xfrm>
          <a:prstGeom prst="rect">
            <a:avLst/>
          </a:prstGeom>
        </p:spPr>
        <p:txBody>
          <a:bodyPr spcFirstLastPara="1" wrap="square" lIns="91425" tIns="91425" rIns="91425" bIns="91425" anchor="t" anchorCtr="0">
            <a:normAutofit/>
          </a:bodyPr>
          <a:lstStyle>
            <a:lvl1pPr marL="342900" lvl="0" indent="-233363">
              <a:spcBef>
                <a:spcPts val="0"/>
              </a:spcBef>
              <a:spcAft>
                <a:spcPts val="0"/>
              </a:spcAft>
              <a:buSzPts val="1300"/>
              <a:buChar char="●"/>
              <a:defRPr/>
            </a:lvl1pPr>
            <a:lvl2pPr marL="685800" lvl="1" indent="-223838">
              <a:spcBef>
                <a:spcPts val="0"/>
              </a:spcBef>
              <a:spcAft>
                <a:spcPts val="0"/>
              </a:spcAft>
              <a:buSzPts val="1100"/>
              <a:buChar char="○"/>
              <a:defRPr/>
            </a:lvl2pPr>
            <a:lvl3pPr marL="1028700" lvl="2" indent="-223838">
              <a:spcBef>
                <a:spcPts val="0"/>
              </a:spcBef>
              <a:spcAft>
                <a:spcPts val="0"/>
              </a:spcAft>
              <a:buSzPts val="1100"/>
              <a:buChar char="■"/>
              <a:defRPr/>
            </a:lvl3pPr>
            <a:lvl4pPr marL="1371600" lvl="3" indent="-223838">
              <a:spcBef>
                <a:spcPts val="0"/>
              </a:spcBef>
              <a:spcAft>
                <a:spcPts val="0"/>
              </a:spcAft>
              <a:buSzPts val="1100"/>
              <a:buChar char="●"/>
              <a:defRPr/>
            </a:lvl4pPr>
            <a:lvl5pPr marL="1714500" lvl="4" indent="-223838">
              <a:spcBef>
                <a:spcPts val="0"/>
              </a:spcBef>
              <a:spcAft>
                <a:spcPts val="0"/>
              </a:spcAft>
              <a:buSzPts val="1100"/>
              <a:buChar char="○"/>
              <a:defRPr/>
            </a:lvl5pPr>
            <a:lvl6pPr marL="2057400" lvl="5" indent="-223838">
              <a:spcBef>
                <a:spcPts val="0"/>
              </a:spcBef>
              <a:spcAft>
                <a:spcPts val="0"/>
              </a:spcAft>
              <a:buSzPts val="1100"/>
              <a:buChar char="■"/>
              <a:defRPr/>
            </a:lvl6pPr>
            <a:lvl7pPr marL="2400300" lvl="6" indent="-223838">
              <a:spcBef>
                <a:spcPts val="0"/>
              </a:spcBef>
              <a:spcAft>
                <a:spcPts val="0"/>
              </a:spcAft>
              <a:buSzPts val="1100"/>
              <a:buChar char="●"/>
              <a:defRPr/>
            </a:lvl7pPr>
            <a:lvl8pPr marL="2743200" lvl="7" indent="-223838">
              <a:spcBef>
                <a:spcPts val="0"/>
              </a:spcBef>
              <a:spcAft>
                <a:spcPts val="0"/>
              </a:spcAft>
              <a:buSzPts val="1100"/>
              <a:buChar char="○"/>
              <a:defRPr/>
            </a:lvl8pPr>
            <a:lvl9pPr marL="3086100" lvl="8" indent="-223838">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6402227" y="4749851"/>
            <a:ext cx="411525"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543713" y="4372551"/>
            <a:ext cx="5773050" cy="460500"/>
          </a:xfrm>
          <a:prstGeom prst="rect">
            <a:avLst/>
          </a:prstGeom>
        </p:spPr>
        <p:txBody>
          <a:bodyPr spcFirstLastPara="1" wrap="square" lIns="91425" tIns="91425" rIns="91425" bIns="91425" anchor="ctr" anchorCtr="0">
            <a:normAutofit/>
          </a:bodyPr>
          <a:lstStyle>
            <a:lvl1pPr marL="342900" lvl="0" indent="-17145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6402227" y="4749851"/>
            <a:ext cx="411525"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3775" y="445025"/>
            <a:ext cx="639045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33775" y="1152475"/>
            <a:ext cx="639045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6402227" y="4749851"/>
            <a:ext cx="411525" cy="393600"/>
          </a:xfrm>
          <a:prstGeom prst="rect">
            <a:avLst/>
          </a:prstGeom>
          <a:noFill/>
          <a:ln>
            <a:noFill/>
          </a:ln>
        </p:spPr>
        <p:txBody>
          <a:bodyPr spcFirstLastPara="1" wrap="square" lIns="91425" tIns="91425" rIns="91425" bIns="91425" anchor="ctr" anchorCtr="0">
            <a:normAutofit/>
          </a:bodyPr>
          <a:lstStyle>
            <a:lvl1pPr lvl="0" algn="r">
              <a:buNone/>
              <a:defRPr sz="750">
                <a:solidFill>
                  <a:schemeClr val="accent1"/>
                </a:solidFill>
                <a:latin typeface="Lato"/>
                <a:ea typeface="Lato"/>
                <a:cs typeface="Lato"/>
                <a:sym typeface="Lato"/>
              </a:defRPr>
            </a:lvl1pPr>
            <a:lvl2pPr lvl="1" algn="r">
              <a:buNone/>
              <a:defRPr sz="750">
                <a:solidFill>
                  <a:schemeClr val="accent1"/>
                </a:solidFill>
                <a:latin typeface="Lato"/>
                <a:ea typeface="Lato"/>
                <a:cs typeface="Lato"/>
                <a:sym typeface="Lato"/>
              </a:defRPr>
            </a:lvl2pPr>
            <a:lvl3pPr lvl="2" algn="r">
              <a:buNone/>
              <a:defRPr sz="750">
                <a:solidFill>
                  <a:schemeClr val="accent1"/>
                </a:solidFill>
                <a:latin typeface="Lato"/>
                <a:ea typeface="Lato"/>
                <a:cs typeface="Lato"/>
                <a:sym typeface="Lato"/>
              </a:defRPr>
            </a:lvl3pPr>
            <a:lvl4pPr lvl="3" algn="r">
              <a:buNone/>
              <a:defRPr sz="750">
                <a:solidFill>
                  <a:schemeClr val="accent1"/>
                </a:solidFill>
                <a:latin typeface="Lato"/>
                <a:ea typeface="Lato"/>
                <a:cs typeface="Lato"/>
                <a:sym typeface="Lato"/>
              </a:defRPr>
            </a:lvl4pPr>
            <a:lvl5pPr lvl="4" algn="r">
              <a:buNone/>
              <a:defRPr sz="750">
                <a:solidFill>
                  <a:schemeClr val="accent1"/>
                </a:solidFill>
                <a:latin typeface="Lato"/>
                <a:ea typeface="Lato"/>
                <a:cs typeface="Lato"/>
                <a:sym typeface="Lato"/>
              </a:defRPr>
            </a:lvl5pPr>
            <a:lvl6pPr lvl="5" algn="r">
              <a:buNone/>
              <a:defRPr sz="750">
                <a:solidFill>
                  <a:schemeClr val="accent1"/>
                </a:solidFill>
                <a:latin typeface="Lato"/>
                <a:ea typeface="Lato"/>
                <a:cs typeface="Lato"/>
                <a:sym typeface="Lato"/>
              </a:defRPr>
            </a:lvl6pPr>
            <a:lvl7pPr lvl="6" algn="r">
              <a:buNone/>
              <a:defRPr sz="750">
                <a:solidFill>
                  <a:schemeClr val="accent1"/>
                </a:solidFill>
                <a:latin typeface="Lato"/>
                <a:ea typeface="Lato"/>
                <a:cs typeface="Lato"/>
                <a:sym typeface="Lato"/>
              </a:defRPr>
            </a:lvl7pPr>
            <a:lvl8pPr lvl="7" algn="r">
              <a:buNone/>
              <a:defRPr sz="750">
                <a:solidFill>
                  <a:schemeClr val="accent1"/>
                </a:solidFill>
                <a:latin typeface="Lato"/>
                <a:ea typeface="Lato"/>
                <a:cs typeface="Lato"/>
                <a:sym typeface="Lato"/>
              </a:defRPr>
            </a:lvl8pPr>
            <a:lvl9pPr lvl="8" algn="r">
              <a:buNone/>
              <a:defRPr sz="750">
                <a:solidFill>
                  <a:schemeClr val="accent1"/>
                </a:solidFill>
                <a:latin typeface="Lato"/>
                <a:ea typeface="Lato"/>
                <a:cs typeface="Lato"/>
                <a:sym typeface="La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ndico.cern.ch/event/928767/timetabl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54.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547088" y="1634775"/>
            <a:ext cx="5766075" cy="1248525"/>
          </a:xfrm>
          <a:prstGeom prst="rect">
            <a:avLst/>
          </a:prstGeom>
        </p:spPr>
        <p:txBody>
          <a:bodyPr spcFirstLastPara="1" wrap="square" lIns="68569" tIns="68569" rIns="68569" bIns="68569" anchor="t" anchorCtr="0">
            <a:normAutofit/>
          </a:bodyPr>
          <a:lstStyle/>
          <a:p>
            <a:r>
              <a:rPr lang="en"/>
              <a:t>An Introduction to</a:t>
            </a:r>
            <a:br>
              <a:rPr lang="en"/>
            </a:br>
            <a:r>
              <a:rPr lang="en"/>
              <a:t>Neural Networks</a:t>
            </a:r>
            <a:endParaRPr/>
          </a:p>
        </p:txBody>
      </p:sp>
      <p:sp>
        <p:nvSpPr>
          <p:cNvPr id="87" name="Google Shape;87;p13"/>
          <p:cNvSpPr txBox="1">
            <a:spLocks noGrp="1"/>
          </p:cNvSpPr>
          <p:nvPr>
            <p:ph type="subTitle" idx="1"/>
          </p:nvPr>
        </p:nvSpPr>
        <p:spPr>
          <a:xfrm>
            <a:off x="547219" y="3022613"/>
            <a:ext cx="5766075" cy="1372725"/>
          </a:xfrm>
          <a:prstGeom prst="rect">
            <a:avLst/>
          </a:prstGeom>
        </p:spPr>
        <p:txBody>
          <a:bodyPr spcFirstLastPara="1" wrap="square" lIns="68569" tIns="68569" rIns="68569" bIns="68569" anchor="t" anchorCtr="0">
            <a:normAutofit/>
          </a:bodyPr>
          <a:lstStyle/>
          <a:p>
            <a:pPr marL="0" indent="0"/>
            <a:r>
              <a:rPr lang="en" dirty="0"/>
              <a:t>Satchit Chatterji</a:t>
            </a:r>
            <a:endParaRPr dirty="0"/>
          </a:p>
          <a:p>
            <a:pPr marL="0" indent="0"/>
            <a:r>
              <a:rPr lang="en" dirty="0"/>
              <a:t>MSc Artificial Intelligence</a:t>
            </a:r>
            <a:endParaRPr dirty="0"/>
          </a:p>
          <a:p>
            <a:pPr marL="0" indent="0"/>
            <a:r>
              <a:rPr lang="en" dirty="0"/>
              <a:t>University of Amsterdam</a:t>
            </a:r>
            <a:br>
              <a:rPr lang="en" dirty="0"/>
            </a:br>
            <a:br>
              <a:rPr lang="en" sz="1050" i="1" dirty="0"/>
            </a:br>
            <a:r>
              <a:rPr lang="en" sz="1050" i="1" dirty="0"/>
              <a:t>satchit.chatterji@gmail.com</a:t>
            </a:r>
            <a:endParaRPr sz="1050" i="1" dirty="0"/>
          </a:p>
        </p:txBody>
      </p:sp>
      <p:sp>
        <p:nvSpPr>
          <p:cNvPr id="2" name="TextBox 1">
            <a:extLst>
              <a:ext uri="{FF2B5EF4-FFF2-40B4-BE49-F238E27FC236}">
                <a16:creationId xmlns:a16="http://schemas.microsoft.com/office/drawing/2014/main" id="{EDD1D255-BFB6-51B7-3E30-5D4A8A9C57DD}"/>
              </a:ext>
            </a:extLst>
          </p:cNvPr>
          <p:cNvSpPr txBox="1"/>
          <p:nvPr/>
        </p:nvSpPr>
        <p:spPr>
          <a:xfrm>
            <a:off x="5166704" y="4051312"/>
            <a:ext cx="1552074" cy="415498"/>
          </a:xfrm>
          <a:prstGeom prst="rect">
            <a:avLst/>
          </a:prstGeom>
          <a:noFill/>
        </p:spPr>
        <p:txBody>
          <a:bodyPr wrap="square" rtlCol="0">
            <a:spAutoFit/>
          </a:bodyPr>
          <a:lstStyle/>
          <a:p>
            <a:pPr algn="r"/>
            <a:r>
              <a:rPr lang="en-US" sz="1050" dirty="0"/>
              <a:t>Adapted from </a:t>
            </a:r>
            <a:r>
              <a:rPr lang="en-US" sz="1050" dirty="0">
                <a:hlinkClick r:id="rId3"/>
              </a:rPr>
              <a:t>ISOTDAQ 2022</a:t>
            </a:r>
            <a:endParaRPr lang="en-NL" sz="10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39"/>
          <p:cNvPicPr preferRelativeResize="0"/>
          <p:nvPr/>
        </p:nvPicPr>
        <p:blipFill>
          <a:blip r:embed="rId3">
            <a:alphaModFix/>
          </a:blip>
          <a:stretch>
            <a:fillRect/>
          </a:stretch>
        </p:blipFill>
        <p:spPr>
          <a:xfrm>
            <a:off x="1960069" y="1392488"/>
            <a:ext cx="2837528" cy="2906495"/>
          </a:xfrm>
          <a:prstGeom prst="rect">
            <a:avLst/>
          </a:prstGeom>
          <a:noFill/>
          <a:ln>
            <a:noFill/>
          </a:ln>
        </p:spPr>
      </p:pic>
      <p:sp>
        <p:nvSpPr>
          <p:cNvPr id="310" name="Google Shape;310;p39"/>
          <p:cNvSpPr/>
          <p:nvPr/>
        </p:nvSpPr>
        <p:spPr>
          <a:xfrm>
            <a:off x="427838" y="1330294"/>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 name="Google Shape;315;p40">
            <a:extLst>
              <a:ext uri="{FF2B5EF4-FFF2-40B4-BE49-F238E27FC236}">
                <a16:creationId xmlns:a16="http://schemas.microsoft.com/office/drawing/2014/main" id="{59C626B9-CACE-560A-744C-0E2E182B3F29}"/>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6" name="Google Shape;316;p40"/>
          <p:cNvPicPr preferRelativeResize="0"/>
          <p:nvPr/>
        </p:nvPicPr>
        <p:blipFill>
          <a:blip r:embed="rId3">
            <a:alphaModFix/>
          </a:blip>
          <a:stretch>
            <a:fillRect/>
          </a:stretch>
        </p:blipFill>
        <p:spPr>
          <a:xfrm>
            <a:off x="1956759" y="1368413"/>
            <a:ext cx="2944481" cy="2934524"/>
          </a:xfrm>
          <a:prstGeom prst="rect">
            <a:avLst/>
          </a:prstGeom>
          <a:noFill/>
          <a:ln>
            <a:noFill/>
          </a:ln>
        </p:spPr>
      </p:pic>
      <p:sp>
        <p:nvSpPr>
          <p:cNvPr id="2" name="Google Shape;315;p40">
            <a:extLst>
              <a:ext uri="{FF2B5EF4-FFF2-40B4-BE49-F238E27FC236}">
                <a16:creationId xmlns:a16="http://schemas.microsoft.com/office/drawing/2014/main" id="{8DCB1ADB-94D6-4CE1-16AB-AC6C0C0367C3}"/>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1"/>
          <p:cNvSpPr/>
          <p:nvPr/>
        </p:nvSpPr>
        <p:spPr>
          <a:xfrm>
            <a:off x="427838" y="1330294"/>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322" name="Google Shape;322;p41"/>
          <p:cNvPicPr preferRelativeResize="0"/>
          <p:nvPr/>
        </p:nvPicPr>
        <p:blipFill>
          <a:blip r:embed="rId3">
            <a:alphaModFix/>
          </a:blip>
          <a:stretch>
            <a:fillRect/>
          </a:stretch>
        </p:blipFill>
        <p:spPr>
          <a:xfrm>
            <a:off x="1938591" y="857906"/>
            <a:ext cx="2980820" cy="3427688"/>
          </a:xfrm>
          <a:prstGeom prst="rect">
            <a:avLst/>
          </a:prstGeom>
          <a:noFill/>
          <a:ln>
            <a:noFill/>
          </a:ln>
        </p:spPr>
      </p:pic>
      <p:sp>
        <p:nvSpPr>
          <p:cNvPr id="2" name="Google Shape;315;p40">
            <a:extLst>
              <a:ext uri="{FF2B5EF4-FFF2-40B4-BE49-F238E27FC236}">
                <a16:creationId xmlns:a16="http://schemas.microsoft.com/office/drawing/2014/main" id="{50C9BC70-DDBF-7DA4-4761-1DC92EF4D8D4}"/>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39"/>
          <p:cNvPicPr preferRelativeResize="0"/>
          <p:nvPr/>
        </p:nvPicPr>
        <p:blipFill>
          <a:blip r:embed="rId3">
            <a:alphaModFix/>
          </a:blip>
          <a:stretch>
            <a:fillRect/>
          </a:stretch>
        </p:blipFill>
        <p:spPr>
          <a:xfrm>
            <a:off x="1960069" y="1392488"/>
            <a:ext cx="2837528" cy="2906495"/>
          </a:xfrm>
          <a:prstGeom prst="rect">
            <a:avLst/>
          </a:prstGeom>
          <a:noFill/>
          <a:ln>
            <a:noFill/>
          </a:ln>
        </p:spPr>
      </p:pic>
      <p:sp>
        <p:nvSpPr>
          <p:cNvPr id="310" name="Google Shape;310;p39"/>
          <p:cNvSpPr/>
          <p:nvPr/>
        </p:nvSpPr>
        <p:spPr>
          <a:xfrm>
            <a:off x="427838" y="1330294"/>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4" name="Rectangle 3">
            <a:extLst>
              <a:ext uri="{FF2B5EF4-FFF2-40B4-BE49-F238E27FC236}">
                <a16:creationId xmlns:a16="http://schemas.microsoft.com/office/drawing/2014/main" id="{3E4BAAAE-CEE9-F86A-908A-E479D56282A5}"/>
              </a:ext>
            </a:extLst>
          </p:cNvPr>
          <p:cNvSpPr/>
          <p:nvPr/>
        </p:nvSpPr>
        <p:spPr>
          <a:xfrm>
            <a:off x="2323814" y="1392488"/>
            <a:ext cx="2633197" cy="240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 name="Google Shape;287;p36">
            <a:extLst>
              <a:ext uri="{FF2B5EF4-FFF2-40B4-BE49-F238E27FC236}">
                <a16:creationId xmlns:a16="http://schemas.microsoft.com/office/drawing/2014/main" id="{94C2FB44-6B64-0EC2-DC94-33212104E0D7}"/>
              </a:ext>
            </a:extLst>
          </p:cNvPr>
          <p:cNvPicPr preferRelativeResize="0"/>
          <p:nvPr/>
        </p:nvPicPr>
        <p:blipFill rotWithShape="1">
          <a:blip r:embed="rId4">
            <a:alphaModFix/>
          </a:blip>
          <a:srcRect l="49472" t="25358" r="40617" b="63493"/>
          <a:stretch/>
        </p:blipFill>
        <p:spPr>
          <a:xfrm>
            <a:off x="3925520" y="3156236"/>
            <a:ext cx="287569" cy="315620"/>
          </a:xfrm>
          <a:prstGeom prst="rect">
            <a:avLst/>
          </a:prstGeom>
          <a:noFill/>
          <a:ln>
            <a:noFill/>
          </a:ln>
        </p:spPr>
      </p:pic>
      <p:pic>
        <p:nvPicPr>
          <p:cNvPr id="3" name="Google Shape;288;p36">
            <a:extLst>
              <a:ext uri="{FF2B5EF4-FFF2-40B4-BE49-F238E27FC236}">
                <a16:creationId xmlns:a16="http://schemas.microsoft.com/office/drawing/2014/main" id="{C88EDA41-379F-F302-B153-95583B777ABD}"/>
              </a:ext>
            </a:extLst>
          </p:cNvPr>
          <p:cNvPicPr preferRelativeResize="0"/>
          <p:nvPr/>
        </p:nvPicPr>
        <p:blipFill rotWithShape="1">
          <a:blip r:embed="rId4">
            <a:alphaModFix/>
          </a:blip>
          <a:srcRect l="59382" t="36967" r="30706" b="51884"/>
          <a:stretch/>
        </p:blipFill>
        <p:spPr>
          <a:xfrm>
            <a:off x="3917838" y="2116552"/>
            <a:ext cx="287569" cy="315620"/>
          </a:xfrm>
          <a:prstGeom prst="rect">
            <a:avLst/>
          </a:prstGeom>
          <a:noFill/>
          <a:ln>
            <a:noFill/>
          </a:ln>
        </p:spPr>
      </p:pic>
      <p:pic>
        <p:nvPicPr>
          <p:cNvPr id="5" name="Google Shape;287;p36">
            <a:extLst>
              <a:ext uri="{FF2B5EF4-FFF2-40B4-BE49-F238E27FC236}">
                <a16:creationId xmlns:a16="http://schemas.microsoft.com/office/drawing/2014/main" id="{8F472FA6-BAA5-8C16-816F-1EF891FE6B0F}"/>
              </a:ext>
            </a:extLst>
          </p:cNvPr>
          <p:cNvPicPr preferRelativeResize="0"/>
          <p:nvPr/>
        </p:nvPicPr>
        <p:blipFill rotWithShape="1">
          <a:blip r:embed="rId4">
            <a:alphaModFix/>
          </a:blip>
          <a:srcRect l="49472" t="25358" r="40617" b="63493"/>
          <a:stretch/>
        </p:blipFill>
        <p:spPr>
          <a:xfrm>
            <a:off x="2834255" y="2116552"/>
            <a:ext cx="287569" cy="315620"/>
          </a:xfrm>
          <a:prstGeom prst="rect">
            <a:avLst/>
          </a:prstGeom>
          <a:noFill/>
          <a:ln>
            <a:noFill/>
          </a:ln>
        </p:spPr>
      </p:pic>
      <p:pic>
        <p:nvPicPr>
          <p:cNvPr id="6" name="Google Shape;288;p36">
            <a:extLst>
              <a:ext uri="{FF2B5EF4-FFF2-40B4-BE49-F238E27FC236}">
                <a16:creationId xmlns:a16="http://schemas.microsoft.com/office/drawing/2014/main" id="{76591C8F-BE59-E270-F7C2-40D64678570C}"/>
              </a:ext>
            </a:extLst>
          </p:cNvPr>
          <p:cNvPicPr preferRelativeResize="0"/>
          <p:nvPr/>
        </p:nvPicPr>
        <p:blipFill rotWithShape="1">
          <a:blip r:embed="rId4">
            <a:alphaModFix/>
          </a:blip>
          <a:srcRect l="59382" t="36967" r="30706" b="51884"/>
          <a:stretch/>
        </p:blipFill>
        <p:spPr>
          <a:xfrm>
            <a:off x="2834255" y="3156236"/>
            <a:ext cx="287569" cy="315620"/>
          </a:xfrm>
          <a:prstGeom prst="rect">
            <a:avLst/>
          </a:prstGeom>
          <a:noFill/>
          <a:ln>
            <a:noFill/>
          </a:ln>
        </p:spPr>
      </p:pic>
      <p:sp>
        <p:nvSpPr>
          <p:cNvPr id="7" name="Google Shape;315;p40">
            <a:extLst>
              <a:ext uri="{FF2B5EF4-FFF2-40B4-BE49-F238E27FC236}">
                <a16:creationId xmlns:a16="http://schemas.microsoft.com/office/drawing/2014/main" id="{BF6A14F0-4F11-EC09-7196-B6B651AFBB44}"/>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extLst>
      <p:ext uri="{BB962C8B-B14F-4D97-AF65-F5344CB8AC3E}">
        <p14:creationId xmlns:p14="http://schemas.microsoft.com/office/powerpoint/2010/main" val="1002773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42"/>
          <p:cNvPicPr preferRelativeResize="0"/>
          <p:nvPr/>
        </p:nvPicPr>
        <p:blipFill>
          <a:blip r:embed="rId3">
            <a:alphaModFix/>
          </a:blip>
          <a:stretch>
            <a:fillRect/>
          </a:stretch>
        </p:blipFill>
        <p:spPr>
          <a:xfrm>
            <a:off x="2669424" y="1098957"/>
            <a:ext cx="1605594" cy="997513"/>
          </a:xfrm>
          <a:prstGeom prst="rect">
            <a:avLst/>
          </a:prstGeom>
          <a:noFill/>
          <a:ln>
            <a:noFill/>
          </a:ln>
        </p:spPr>
      </p:pic>
      <p:sp>
        <p:nvSpPr>
          <p:cNvPr id="328" name="Google Shape;328;p42"/>
          <p:cNvSpPr/>
          <p:nvPr/>
        </p:nvSpPr>
        <p:spPr>
          <a:xfrm>
            <a:off x="2515388" y="1068544"/>
            <a:ext cx="1827225" cy="3331350"/>
          </a:xfrm>
          <a:prstGeom prst="rect">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329" name="Google Shape;329;p42"/>
          <p:cNvSpPr/>
          <p:nvPr/>
        </p:nvSpPr>
        <p:spPr>
          <a:xfrm>
            <a:off x="488794" y="1343840"/>
            <a:ext cx="1160775" cy="60525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330" name="Google Shape;330;p42"/>
          <p:cNvPicPr preferRelativeResize="0"/>
          <p:nvPr/>
        </p:nvPicPr>
        <p:blipFill>
          <a:blip r:embed="rId3">
            <a:alphaModFix/>
          </a:blip>
          <a:stretch>
            <a:fillRect/>
          </a:stretch>
        </p:blipFill>
        <p:spPr>
          <a:xfrm>
            <a:off x="2669424" y="2006226"/>
            <a:ext cx="1605594" cy="997513"/>
          </a:xfrm>
          <a:prstGeom prst="rect">
            <a:avLst/>
          </a:prstGeom>
          <a:noFill/>
          <a:ln>
            <a:noFill/>
          </a:ln>
        </p:spPr>
      </p:pic>
      <p:pic>
        <p:nvPicPr>
          <p:cNvPr id="331" name="Google Shape;331;p42"/>
          <p:cNvPicPr preferRelativeResize="0"/>
          <p:nvPr/>
        </p:nvPicPr>
        <p:blipFill>
          <a:blip r:embed="rId3">
            <a:alphaModFix/>
          </a:blip>
          <a:stretch>
            <a:fillRect/>
          </a:stretch>
        </p:blipFill>
        <p:spPr>
          <a:xfrm>
            <a:off x="2669424" y="3349619"/>
            <a:ext cx="1605594" cy="997513"/>
          </a:xfrm>
          <a:prstGeom prst="rect">
            <a:avLst/>
          </a:prstGeom>
          <a:noFill/>
          <a:ln>
            <a:noFill/>
          </a:ln>
        </p:spPr>
      </p:pic>
      <p:sp>
        <p:nvSpPr>
          <p:cNvPr id="332" name="Google Shape;332;p42"/>
          <p:cNvSpPr txBox="1"/>
          <p:nvPr/>
        </p:nvSpPr>
        <p:spPr>
          <a:xfrm rot="5400000">
            <a:off x="3387281" y="2925325"/>
            <a:ext cx="398475" cy="450101"/>
          </a:xfrm>
          <a:prstGeom prst="rect">
            <a:avLst/>
          </a:prstGeom>
          <a:noFill/>
          <a:ln>
            <a:noFill/>
          </a:ln>
        </p:spPr>
        <p:txBody>
          <a:bodyPr spcFirstLastPara="1" wrap="square" lIns="68569" tIns="68569" rIns="68569" bIns="68569" anchor="t" anchorCtr="0">
            <a:spAutoFit/>
          </a:bodyPr>
          <a:lstStyle/>
          <a:p>
            <a:r>
              <a:rPr lang="en" sz="2025">
                <a:latin typeface="Lato"/>
                <a:ea typeface="Lato"/>
                <a:cs typeface="Lato"/>
                <a:sym typeface="Lato"/>
              </a:rPr>
              <a:t>… </a:t>
            </a:r>
            <a:endParaRPr sz="2025">
              <a:latin typeface="Lato"/>
              <a:ea typeface="Lato"/>
              <a:cs typeface="Lato"/>
              <a:sym typeface="Lato"/>
            </a:endParaRPr>
          </a:p>
        </p:txBody>
      </p:sp>
      <p:sp>
        <p:nvSpPr>
          <p:cNvPr id="2" name="Google Shape;315;p40">
            <a:extLst>
              <a:ext uri="{FF2B5EF4-FFF2-40B4-BE49-F238E27FC236}">
                <a16:creationId xmlns:a16="http://schemas.microsoft.com/office/drawing/2014/main" id="{DF20C40E-B0D7-CB05-060A-0F2A8A3D7B20}"/>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3"/>
          <p:cNvSpPr/>
          <p:nvPr/>
        </p:nvSpPr>
        <p:spPr>
          <a:xfrm>
            <a:off x="488794" y="1343840"/>
            <a:ext cx="1160775" cy="60525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338" name="Google Shape;338;p43"/>
          <p:cNvPicPr preferRelativeResize="0"/>
          <p:nvPr/>
        </p:nvPicPr>
        <p:blipFill>
          <a:blip r:embed="rId3">
            <a:alphaModFix/>
          </a:blip>
          <a:stretch>
            <a:fillRect/>
          </a:stretch>
        </p:blipFill>
        <p:spPr>
          <a:xfrm>
            <a:off x="1165557" y="1029732"/>
            <a:ext cx="4803617" cy="3328274"/>
          </a:xfrm>
          <a:prstGeom prst="rect">
            <a:avLst/>
          </a:prstGeom>
          <a:noFill/>
          <a:ln>
            <a:noFill/>
          </a:ln>
        </p:spPr>
      </p:pic>
      <p:sp>
        <p:nvSpPr>
          <p:cNvPr id="2" name="Google Shape;315;p40">
            <a:extLst>
              <a:ext uri="{FF2B5EF4-FFF2-40B4-BE49-F238E27FC236}">
                <a16:creationId xmlns:a16="http://schemas.microsoft.com/office/drawing/2014/main" id="{4A9B5C91-E540-8D7F-CA70-D515BE12117D}"/>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4"/>
          <p:cNvSpPr txBox="1">
            <a:spLocks noGrp="1"/>
          </p:cNvSpPr>
          <p:nvPr>
            <p:ph type="title"/>
          </p:nvPr>
        </p:nvSpPr>
        <p:spPr>
          <a:xfrm>
            <a:off x="545738" y="1278488"/>
            <a:ext cx="5766525" cy="401400"/>
          </a:xfrm>
          <a:prstGeom prst="rect">
            <a:avLst/>
          </a:prstGeom>
          <a:solidFill>
            <a:schemeClr val="lt1"/>
          </a:solidFill>
        </p:spPr>
        <p:txBody>
          <a:bodyPr spcFirstLastPara="1" wrap="square" lIns="68569" tIns="68569" rIns="68569" bIns="68569" anchor="t" anchorCtr="0">
            <a:normAutofit fontScale="90000"/>
          </a:bodyPr>
          <a:lstStyle/>
          <a:p>
            <a:r>
              <a:rPr lang="en" i="1"/>
              <a:t>Multi-layer</a:t>
            </a:r>
            <a:r>
              <a:rPr lang="en"/>
              <a:t> Perceptrons (MLPs)</a:t>
            </a:r>
            <a:endParaRPr/>
          </a:p>
        </p:txBody>
      </p:sp>
      <p:pic>
        <p:nvPicPr>
          <p:cNvPr id="344" name="Google Shape;344;p44"/>
          <p:cNvPicPr preferRelativeResize="0"/>
          <p:nvPr/>
        </p:nvPicPr>
        <p:blipFill>
          <a:blip r:embed="rId3">
            <a:alphaModFix/>
          </a:blip>
          <a:stretch>
            <a:fillRect/>
          </a:stretch>
        </p:blipFill>
        <p:spPr>
          <a:xfrm>
            <a:off x="1429509" y="1624838"/>
            <a:ext cx="3998980" cy="27707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5"/>
          <p:cNvSpPr/>
          <p:nvPr/>
        </p:nvSpPr>
        <p:spPr>
          <a:xfrm>
            <a:off x="427838" y="1330294"/>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350" name="Google Shape;350;p45"/>
          <p:cNvPicPr preferRelativeResize="0"/>
          <p:nvPr/>
        </p:nvPicPr>
        <p:blipFill>
          <a:blip r:embed="rId3">
            <a:alphaModFix/>
          </a:blip>
          <a:stretch>
            <a:fillRect/>
          </a:stretch>
        </p:blipFill>
        <p:spPr>
          <a:xfrm>
            <a:off x="749081" y="2390063"/>
            <a:ext cx="5359838" cy="363379"/>
          </a:xfrm>
          <a:prstGeom prst="rect">
            <a:avLst/>
          </a:prstGeom>
          <a:noFill/>
          <a:ln>
            <a:noFill/>
          </a:ln>
        </p:spPr>
      </p:pic>
      <p:sp>
        <p:nvSpPr>
          <p:cNvPr id="2" name="Google Shape;315;p40">
            <a:extLst>
              <a:ext uri="{FF2B5EF4-FFF2-40B4-BE49-F238E27FC236}">
                <a16:creationId xmlns:a16="http://schemas.microsoft.com/office/drawing/2014/main" id="{29F6E085-174A-E01C-5DED-A17AA52D9648}"/>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46"/>
          <p:cNvPicPr preferRelativeResize="0"/>
          <p:nvPr/>
        </p:nvPicPr>
        <p:blipFill>
          <a:blip r:embed="rId3">
            <a:alphaModFix/>
          </a:blip>
          <a:stretch>
            <a:fillRect/>
          </a:stretch>
        </p:blipFill>
        <p:spPr>
          <a:xfrm>
            <a:off x="3687222" y="2613825"/>
            <a:ext cx="840116" cy="1170150"/>
          </a:xfrm>
          <a:prstGeom prst="rect">
            <a:avLst/>
          </a:prstGeom>
          <a:noFill/>
          <a:ln>
            <a:noFill/>
          </a:ln>
        </p:spPr>
      </p:pic>
      <p:pic>
        <p:nvPicPr>
          <p:cNvPr id="356" name="Google Shape;356;p46"/>
          <p:cNvPicPr preferRelativeResize="0"/>
          <p:nvPr/>
        </p:nvPicPr>
        <p:blipFill>
          <a:blip r:embed="rId4">
            <a:alphaModFix/>
          </a:blip>
          <a:stretch>
            <a:fillRect/>
          </a:stretch>
        </p:blipFill>
        <p:spPr>
          <a:xfrm>
            <a:off x="2309606" y="2613825"/>
            <a:ext cx="911035" cy="1170150"/>
          </a:xfrm>
          <a:prstGeom prst="rect">
            <a:avLst/>
          </a:prstGeom>
          <a:noFill/>
          <a:ln>
            <a:noFill/>
          </a:ln>
        </p:spPr>
      </p:pic>
      <p:sp>
        <p:nvSpPr>
          <p:cNvPr id="357" name="Google Shape;357;p46"/>
          <p:cNvSpPr/>
          <p:nvPr/>
        </p:nvSpPr>
        <p:spPr>
          <a:xfrm>
            <a:off x="427838" y="1330294"/>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358" name="Google Shape;358;p46"/>
          <p:cNvPicPr preferRelativeResize="0"/>
          <p:nvPr/>
        </p:nvPicPr>
        <p:blipFill>
          <a:blip r:embed="rId5">
            <a:alphaModFix/>
          </a:blip>
          <a:stretch>
            <a:fillRect/>
          </a:stretch>
        </p:blipFill>
        <p:spPr>
          <a:xfrm>
            <a:off x="1107373" y="1640923"/>
            <a:ext cx="4643249" cy="682669"/>
          </a:xfrm>
          <a:prstGeom prst="rect">
            <a:avLst/>
          </a:prstGeom>
          <a:noFill/>
          <a:ln>
            <a:noFill/>
          </a:ln>
        </p:spPr>
      </p:pic>
      <p:sp>
        <p:nvSpPr>
          <p:cNvPr id="2" name="Google Shape;315;p40">
            <a:extLst>
              <a:ext uri="{FF2B5EF4-FFF2-40B4-BE49-F238E27FC236}">
                <a16:creationId xmlns:a16="http://schemas.microsoft.com/office/drawing/2014/main" id="{30A4849F-5617-6411-9EA5-2E142D095C91}"/>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47"/>
          <p:cNvPicPr preferRelativeResize="0"/>
          <p:nvPr/>
        </p:nvPicPr>
        <p:blipFill>
          <a:blip r:embed="rId3">
            <a:alphaModFix/>
          </a:blip>
          <a:stretch>
            <a:fillRect/>
          </a:stretch>
        </p:blipFill>
        <p:spPr>
          <a:xfrm>
            <a:off x="3687222" y="2613825"/>
            <a:ext cx="840116" cy="1170150"/>
          </a:xfrm>
          <a:prstGeom prst="rect">
            <a:avLst/>
          </a:prstGeom>
          <a:noFill/>
          <a:ln>
            <a:noFill/>
          </a:ln>
        </p:spPr>
      </p:pic>
      <p:pic>
        <p:nvPicPr>
          <p:cNvPr id="364" name="Google Shape;364;p47"/>
          <p:cNvPicPr preferRelativeResize="0"/>
          <p:nvPr/>
        </p:nvPicPr>
        <p:blipFill>
          <a:blip r:embed="rId4">
            <a:alphaModFix/>
          </a:blip>
          <a:stretch>
            <a:fillRect/>
          </a:stretch>
        </p:blipFill>
        <p:spPr>
          <a:xfrm>
            <a:off x="2309606" y="2613825"/>
            <a:ext cx="911035" cy="1170150"/>
          </a:xfrm>
          <a:prstGeom prst="rect">
            <a:avLst/>
          </a:prstGeom>
          <a:noFill/>
          <a:ln>
            <a:noFill/>
          </a:ln>
        </p:spPr>
      </p:pic>
      <p:sp>
        <p:nvSpPr>
          <p:cNvPr id="365" name="Google Shape;365;p47"/>
          <p:cNvSpPr/>
          <p:nvPr/>
        </p:nvSpPr>
        <p:spPr>
          <a:xfrm>
            <a:off x="427838" y="1387444"/>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366" name="Google Shape;366;p47"/>
          <p:cNvSpPr txBox="1"/>
          <p:nvPr/>
        </p:nvSpPr>
        <p:spPr>
          <a:xfrm>
            <a:off x="2453794" y="4011787"/>
            <a:ext cx="1122300" cy="300060"/>
          </a:xfrm>
          <a:prstGeom prst="rect">
            <a:avLst/>
          </a:prstGeom>
          <a:noFill/>
          <a:ln>
            <a:noFill/>
          </a:ln>
        </p:spPr>
        <p:txBody>
          <a:bodyPr spcFirstLastPara="1" wrap="square" lIns="68569" tIns="68569" rIns="68569" bIns="68569" anchor="t" anchorCtr="0">
            <a:spAutoFit/>
          </a:bodyPr>
          <a:lstStyle/>
          <a:p>
            <a:pPr algn="ctr"/>
            <a:r>
              <a:rPr lang="en" sz="1050" i="1">
                <a:latin typeface="Lato"/>
                <a:ea typeface="Lato"/>
                <a:cs typeface="Lato"/>
                <a:sym typeface="Lato"/>
              </a:rPr>
              <a:t>“Weight vector”</a:t>
            </a:r>
            <a:endParaRPr sz="1050" i="1">
              <a:latin typeface="Lato"/>
              <a:ea typeface="Lato"/>
              <a:cs typeface="Lato"/>
              <a:sym typeface="Lato"/>
            </a:endParaRPr>
          </a:p>
        </p:txBody>
      </p:sp>
      <p:sp>
        <p:nvSpPr>
          <p:cNvPr id="367" name="Google Shape;367;p47"/>
          <p:cNvSpPr txBox="1"/>
          <p:nvPr/>
        </p:nvSpPr>
        <p:spPr>
          <a:xfrm>
            <a:off x="3777375" y="4011787"/>
            <a:ext cx="1122300" cy="300060"/>
          </a:xfrm>
          <a:prstGeom prst="rect">
            <a:avLst/>
          </a:prstGeom>
          <a:noFill/>
          <a:ln>
            <a:noFill/>
          </a:ln>
        </p:spPr>
        <p:txBody>
          <a:bodyPr spcFirstLastPara="1" wrap="square" lIns="68569" tIns="68569" rIns="68569" bIns="68569" anchor="t" anchorCtr="0">
            <a:spAutoFit/>
          </a:bodyPr>
          <a:lstStyle/>
          <a:p>
            <a:pPr algn="ctr"/>
            <a:r>
              <a:rPr lang="en" sz="1050" i="1">
                <a:latin typeface="Lato"/>
                <a:ea typeface="Lato"/>
                <a:cs typeface="Lato"/>
                <a:sym typeface="Lato"/>
              </a:rPr>
              <a:t>“Feature vector”</a:t>
            </a:r>
            <a:endParaRPr sz="1050" i="1">
              <a:latin typeface="Lato"/>
              <a:ea typeface="Lato"/>
              <a:cs typeface="Lato"/>
              <a:sym typeface="Lato"/>
            </a:endParaRPr>
          </a:p>
        </p:txBody>
      </p:sp>
      <p:cxnSp>
        <p:nvCxnSpPr>
          <p:cNvPr id="368" name="Google Shape;368;p47"/>
          <p:cNvCxnSpPr/>
          <p:nvPr/>
        </p:nvCxnSpPr>
        <p:spPr>
          <a:xfrm rot="10800000">
            <a:off x="3014944" y="3843263"/>
            <a:ext cx="0" cy="225675"/>
          </a:xfrm>
          <a:prstGeom prst="straightConnector1">
            <a:avLst/>
          </a:prstGeom>
          <a:noFill/>
          <a:ln w="9525" cap="flat" cmpd="sng">
            <a:solidFill>
              <a:schemeClr val="dk2"/>
            </a:solidFill>
            <a:prstDash val="solid"/>
            <a:round/>
            <a:headEnd type="none" w="med" len="med"/>
            <a:tailEnd type="triangle" w="med" len="med"/>
          </a:ln>
        </p:spPr>
      </p:cxnSp>
      <p:cxnSp>
        <p:nvCxnSpPr>
          <p:cNvPr id="369" name="Google Shape;369;p47"/>
          <p:cNvCxnSpPr/>
          <p:nvPr/>
        </p:nvCxnSpPr>
        <p:spPr>
          <a:xfrm rot="10800000">
            <a:off x="4336913" y="3843263"/>
            <a:ext cx="0" cy="225675"/>
          </a:xfrm>
          <a:prstGeom prst="straightConnector1">
            <a:avLst/>
          </a:prstGeom>
          <a:noFill/>
          <a:ln w="9525" cap="flat" cmpd="sng">
            <a:solidFill>
              <a:schemeClr val="dk2"/>
            </a:solidFill>
            <a:prstDash val="solid"/>
            <a:round/>
            <a:headEnd type="none" w="med" len="med"/>
            <a:tailEnd type="triangle" w="med" len="med"/>
          </a:ln>
        </p:spPr>
      </p:cxnSp>
      <p:sp>
        <p:nvSpPr>
          <p:cNvPr id="370" name="Google Shape;370;p47"/>
          <p:cNvSpPr txBox="1"/>
          <p:nvPr/>
        </p:nvSpPr>
        <p:spPr>
          <a:xfrm>
            <a:off x="1484100" y="1200916"/>
            <a:ext cx="1122300" cy="300060"/>
          </a:xfrm>
          <a:prstGeom prst="rect">
            <a:avLst/>
          </a:prstGeom>
          <a:noFill/>
          <a:ln>
            <a:noFill/>
          </a:ln>
        </p:spPr>
        <p:txBody>
          <a:bodyPr spcFirstLastPara="1" wrap="square" lIns="68569" tIns="68569" rIns="68569" bIns="68569" anchor="t" anchorCtr="0">
            <a:spAutoFit/>
          </a:bodyPr>
          <a:lstStyle/>
          <a:p>
            <a:pPr algn="ctr"/>
            <a:r>
              <a:rPr lang="en" sz="1050" i="1">
                <a:latin typeface="Lato"/>
                <a:ea typeface="Lato"/>
                <a:cs typeface="Lato"/>
                <a:sym typeface="Lato"/>
              </a:rPr>
              <a:t>“Bias”</a:t>
            </a:r>
            <a:endParaRPr sz="1050" i="1">
              <a:latin typeface="Lato"/>
              <a:ea typeface="Lato"/>
              <a:cs typeface="Lato"/>
              <a:sym typeface="Lato"/>
            </a:endParaRPr>
          </a:p>
        </p:txBody>
      </p:sp>
      <p:cxnSp>
        <p:nvCxnSpPr>
          <p:cNvPr id="371" name="Google Shape;371;p47"/>
          <p:cNvCxnSpPr/>
          <p:nvPr/>
        </p:nvCxnSpPr>
        <p:spPr>
          <a:xfrm>
            <a:off x="2045250" y="1456309"/>
            <a:ext cx="0" cy="209250"/>
          </a:xfrm>
          <a:prstGeom prst="straightConnector1">
            <a:avLst/>
          </a:prstGeom>
          <a:noFill/>
          <a:ln w="9525" cap="flat" cmpd="sng">
            <a:solidFill>
              <a:schemeClr val="dk2"/>
            </a:solidFill>
            <a:prstDash val="solid"/>
            <a:round/>
            <a:headEnd type="none" w="med" len="med"/>
            <a:tailEnd type="triangle" w="med" len="med"/>
          </a:ln>
        </p:spPr>
      </p:cxnSp>
      <p:sp>
        <p:nvSpPr>
          <p:cNvPr id="372" name="Google Shape;372;p47"/>
          <p:cNvSpPr txBox="1"/>
          <p:nvPr/>
        </p:nvSpPr>
        <p:spPr>
          <a:xfrm>
            <a:off x="1053694" y="2507831"/>
            <a:ext cx="1361025" cy="300060"/>
          </a:xfrm>
          <a:prstGeom prst="rect">
            <a:avLst/>
          </a:prstGeom>
          <a:noFill/>
          <a:ln>
            <a:noFill/>
          </a:ln>
        </p:spPr>
        <p:txBody>
          <a:bodyPr spcFirstLastPara="1" wrap="square" lIns="68569" tIns="68569" rIns="68569" bIns="68569" anchor="t" anchorCtr="0">
            <a:spAutoFit/>
          </a:bodyPr>
          <a:lstStyle/>
          <a:p>
            <a:r>
              <a:rPr lang="en" sz="1050" i="1">
                <a:latin typeface="Lato"/>
                <a:ea typeface="Lato"/>
                <a:cs typeface="Lato"/>
                <a:sym typeface="Lato"/>
              </a:rPr>
              <a:t>“Activation function”</a:t>
            </a:r>
            <a:endParaRPr sz="1050" i="1">
              <a:latin typeface="Lato"/>
              <a:ea typeface="Lato"/>
              <a:cs typeface="Lato"/>
              <a:sym typeface="Lato"/>
            </a:endParaRPr>
          </a:p>
        </p:txBody>
      </p:sp>
      <p:cxnSp>
        <p:nvCxnSpPr>
          <p:cNvPr id="373" name="Google Shape;373;p47"/>
          <p:cNvCxnSpPr/>
          <p:nvPr/>
        </p:nvCxnSpPr>
        <p:spPr>
          <a:xfrm rot="10800000">
            <a:off x="1669481" y="2304731"/>
            <a:ext cx="0" cy="263250"/>
          </a:xfrm>
          <a:prstGeom prst="straightConnector1">
            <a:avLst/>
          </a:prstGeom>
          <a:noFill/>
          <a:ln w="9525" cap="flat" cmpd="sng">
            <a:solidFill>
              <a:schemeClr val="dk2"/>
            </a:solidFill>
            <a:prstDash val="solid"/>
            <a:round/>
            <a:headEnd type="none" w="med" len="med"/>
            <a:tailEnd type="triangle" w="med" len="med"/>
          </a:ln>
        </p:spPr>
      </p:cxnSp>
      <p:sp>
        <p:nvSpPr>
          <p:cNvPr id="374" name="Google Shape;374;p47"/>
          <p:cNvSpPr txBox="1"/>
          <p:nvPr/>
        </p:nvSpPr>
        <p:spPr>
          <a:xfrm>
            <a:off x="196850" y="2205534"/>
            <a:ext cx="1072713" cy="300060"/>
          </a:xfrm>
          <a:prstGeom prst="rect">
            <a:avLst/>
          </a:prstGeom>
          <a:noFill/>
          <a:ln>
            <a:noFill/>
          </a:ln>
        </p:spPr>
        <p:txBody>
          <a:bodyPr spcFirstLastPara="1" wrap="square" lIns="68569" tIns="68569" rIns="68569" bIns="68569" anchor="t" anchorCtr="0">
            <a:spAutoFit/>
          </a:bodyPr>
          <a:lstStyle/>
          <a:p>
            <a:r>
              <a:rPr lang="en" sz="1050" i="1" dirty="0">
                <a:latin typeface="Lato"/>
                <a:ea typeface="Lato"/>
                <a:cs typeface="Lato"/>
                <a:sym typeface="Lato"/>
              </a:rPr>
              <a:t>“Activation”</a:t>
            </a:r>
            <a:endParaRPr sz="1050" dirty="0"/>
          </a:p>
        </p:txBody>
      </p:sp>
      <p:cxnSp>
        <p:nvCxnSpPr>
          <p:cNvPr id="375" name="Google Shape;375;p47"/>
          <p:cNvCxnSpPr>
            <a:cxnSpLocks/>
            <a:stCxn id="374" idx="0"/>
          </p:cNvCxnSpPr>
          <p:nvPr/>
        </p:nvCxnSpPr>
        <p:spPr>
          <a:xfrm flipV="1">
            <a:off x="733207" y="1864444"/>
            <a:ext cx="320487" cy="341090"/>
          </a:xfrm>
          <a:prstGeom prst="straightConnector1">
            <a:avLst/>
          </a:prstGeom>
          <a:noFill/>
          <a:ln w="9525" cap="flat" cmpd="sng">
            <a:solidFill>
              <a:schemeClr val="dk2"/>
            </a:solidFill>
            <a:prstDash val="solid"/>
            <a:round/>
            <a:headEnd type="none" w="med" len="med"/>
            <a:tailEnd type="triangle" w="med" len="med"/>
          </a:ln>
        </p:spPr>
      </p:cxnSp>
      <p:pic>
        <p:nvPicPr>
          <p:cNvPr id="376" name="Google Shape;376;p47"/>
          <p:cNvPicPr preferRelativeResize="0"/>
          <p:nvPr/>
        </p:nvPicPr>
        <p:blipFill>
          <a:blip r:embed="rId5">
            <a:alphaModFix/>
          </a:blip>
          <a:stretch>
            <a:fillRect/>
          </a:stretch>
        </p:blipFill>
        <p:spPr>
          <a:xfrm>
            <a:off x="1107373" y="1640923"/>
            <a:ext cx="4643249" cy="682669"/>
          </a:xfrm>
          <a:prstGeom prst="rect">
            <a:avLst/>
          </a:prstGeom>
          <a:noFill/>
          <a:ln>
            <a:noFill/>
          </a:ln>
        </p:spPr>
      </p:pic>
      <p:sp>
        <p:nvSpPr>
          <p:cNvPr id="2" name="Google Shape;315;p40">
            <a:extLst>
              <a:ext uri="{FF2B5EF4-FFF2-40B4-BE49-F238E27FC236}">
                <a16:creationId xmlns:a16="http://schemas.microsoft.com/office/drawing/2014/main" id="{74777103-3957-A81A-4DFA-748BF28541CB}"/>
              </a:ext>
            </a:extLst>
          </p:cNvPr>
          <p:cNvSpPr/>
          <p:nvPr/>
        </p:nvSpPr>
        <p:spPr>
          <a:xfrm>
            <a:off x="525238" y="980805"/>
            <a:ext cx="841724" cy="30006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a:t>Artificial vs Biological NNs</a:t>
            </a:r>
            <a:endParaRPr/>
          </a:p>
        </p:txBody>
      </p:sp>
      <p:pic>
        <p:nvPicPr>
          <p:cNvPr id="249" name="Google Shape;249;p31"/>
          <p:cNvPicPr preferRelativeResize="0"/>
          <p:nvPr/>
        </p:nvPicPr>
        <p:blipFill>
          <a:blip r:embed="rId3">
            <a:alphaModFix/>
          </a:blip>
          <a:stretch>
            <a:fillRect/>
          </a:stretch>
        </p:blipFill>
        <p:spPr>
          <a:xfrm>
            <a:off x="4310091" y="712118"/>
            <a:ext cx="2189944" cy="1512244"/>
          </a:xfrm>
          <a:prstGeom prst="rect">
            <a:avLst/>
          </a:prstGeom>
          <a:noFill/>
          <a:ln>
            <a:noFill/>
          </a:ln>
        </p:spPr>
      </p:pic>
      <p:sp>
        <p:nvSpPr>
          <p:cNvPr id="250" name="Google Shape;250;p31"/>
          <p:cNvSpPr txBox="1">
            <a:spLocks noGrp="1"/>
          </p:cNvSpPr>
          <p:nvPr>
            <p:ph type="body" idx="1"/>
          </p:nvPr>
        </p:nvSpPr>
        <p:spPr>
          <a:xfrm>
            <a:off x="547088" y="2147625"/>
            <a:ext cx="5766525" cy="2423925"/>
          </a:xfrm>
          <a:prstGeom prst="rect">
            <a:avLst/>
          </a:prstGeom>
        </p:spPr>
        <p:txBody>
          <a:bodyPr spcFirstLastPara="1" wrap="square" lIns="68569" tIns="68569" rIns="68569" bIns="68569" anchor="t" anchorCtr="0">
            <a:noAutofit/>
          </a:bodyPr>
          <a:lstStyle/>
          <a:p>
            <a:pPr marL="0" indent="0">
              <a:buNone/>
            </a:pPr>
            <a:r>
              <a:rPr lang="en" sz="1050" b="1" dirty="0"/>
              <a:t>ANNs initially inspired by the brain:</a:t>
            </a:r>
            <a:br>
              <a:rPr lang="en" sz="1050" b="1" dirty="0"/>
            </a:br>
            <a:r>
              <a:rPr lang="en" sz="1050" b="1" dirty="0"/>
              <a:t>     Alexander Bain (1873), William James (1890)</a:t>
            </a:r>
            <a:br>
              <a:rPr lang="en" sz="1050" dirty="0"/>
            </a:br>
            <a:r>
              <a:rPr lang="en" sz="1050" dirty="0"/>
              <a:t>          Electrical connections/flow of neurons result in thought and movement</a:t>
            </a:r>
            <a:br>
              <a:rPr lang="en" sz="1050" dirty="0"/>
            </a:br>
            <a:r>
              <a:rPr lang="en" sz="1050" dirty="0"/>
              <a:t>     </a:t>
            </a:r>
            <a:r>
              <a:rPr lang="en" sz="1050" b="1" dirty="0"/>
              <a:t>McColloch &amp; Pitts (1943)</a:t>
            </a:r>
            <a:br>
              <a:rPr lang="en" sz="1050" b="1" dirty="0"/>
            </a:br>
            <a:r>
              <a:rPr lang="en" sz="1050" b="1" dirty="0"/>
              <a:t>          </a:t>
            </a:r>
            <a:r>
              <a:rPr lang="en" sz="1050" dirty="0"/>
              <a:t>Modern mathematical “artificial” NN models (not the only neural network model!)</a:t>
            </a:r>
            <a:br>
              <a:rPr lang="en" sz="1050" dirty="0"/>
            </a:br>
            <a:r>
              <a:rPr lang="en" sz="1050" dirty="0"/>
              <a:t>     </a:t>
            </a:r>
            <a:r>
              <a:rPr lang="en" sz="1050" b="1" dirty="0"/>
              <a:t>Rosenblatt (1958)</a:t>
            </a:r>
          </a:p>
          <a:p>
            <a:pPr marL="0" indent="0">
              <a:buNone/>
            </a:pPr>
            <a:r>
              <a:rPr lang="en" sz="1050" b="1" dirty="0"/>
              <a:t>          </a:t>
            </a:r>
            <a:r>
              <a:rPr lang="en" sz="1050" dirty="0"/>
              <a:t>Description of the </a:t>
            </a:r>
            <a:r>
              <a:rPr lang="en" sz="1050" i="1" dirty="0"/>
              <a:t>perceptron</a:t>
            </a:r>
            <a:br>
              <a:rPr lang="en" sz="1050" i="1" dirty="0"/>
            </a:br>
            <a:r>
              <a:rPr lang="en" sz="1050" i="1" dirty="0"/>
              <a:t>     </a:t>
            </a:r>
            <a:r>
              <a:rPr lang="en" sz="1050" b="1" dirty="0"/>
              <a:t>Rumelhart, Hinton &amp; Williams (1986)</a:t>
            </a:r>
            <a:br>
              <a:rPr lang="en" sz="1050" b="1" dirty="0"/>
            </a:br>
            <a:r>
              <a:rPr lang="en" sz="1050" b="1" dirty="0"/>
              <a:t>          </a:t>
            </a:r>
            <a:r>
              <a:rPr lang="en" sz="1050" i="1" dirty="0"/>
              <a:t>Multi-layer</a:t>
            </a:r>
            <a:r>
              <a:rPr lang="en" sz="1050" dirty="0"/>
              <a:t> perceptrons and error backpropagation (learning principle)</a:t>
            </a:r>
            <a:endParaRPr sz="1050" dirty="0"/>
          </a:p>
          <a:p>
            <a:pPr marL="0" indent="0">
              <a:spcBef>
                <a:spcPts val="900"/>
              </a:spcBef>
              <a:spcAft>
                <a:spcPts val="900"/>
              </a:spcAft>
              <a:buNone/>
            </a:pPr>
            <a:r>
              <a:rPr lang="en" sz="1050" b="1" dirty="0"/>
              <a:t>Modern day:</a:t>
            </a:r>
            <a:br>
              <a:rPr lang="en" sz="1050" b="1" dirty="0"/>
            </a:br>
            <a:r>
              <a:rPr lang="en" sz="1050" dirty="0"/>
              <a:t>	- ANNs used </a:t>
            </a:r>
            <a:r>
              <a:rPr lang="en" sz="1050" i="1" dirty="0"/>
              <a:t>everywhere</a:t>
            </a:r>
            <a:r>
              <a:rPr lang="en" sz="1050" dirty="0"/>
              <a:t> for </a:t>
            </a:r>
            <a:r>
              <a:rPr lang="en" sz="1050" i="1" dirty="0"/>
              <a:t>everything!</a:t>
            </a:r>
            <a:br>
              <a:rPr lang="en" sz="1050" b="1" dirty="0"/>
            </a:br>
            <a:r>
              <a:rPr lang="en" sz="1050" b="1" dirty="0"/>
              <a:t>	</a:t>
            </a:r>
            <a:r>
              <a:rPr lang="en" sz="1050" dirty="0"/>
              <a:t>- Simplified, abstracted version of “synaptically”-connected “neurons”</a:t>
            </a:r>
            <a:br>
              <a:rPr lang="en" sz="1050" dirty="0"/>
            </a:br>
            <a:r>
              <a:rPr lang="en" sz="1050" dirty="0"/>
              <a:t>	- Biologically implausible</a:t>
            </a:r>
            <a:endParaRPr sz="1050" dirty="0"/>
          </a:p>
        </p:txBody>
      </p:sp>
      <p:sp>
        <p:nvSpPr>
          <p:cNvPr id="251" name="Google Shape;251;p31"/>
          <p:cNvSpPr txBox="1"/>
          <p:nvPr/>
        </p:nvSpPr>
        <p:spPr>
          <a:xfrm>
            <a:off x="5222095" y="4774190"/>
            <a:ext cx="1980000" cy="369310"/>
          </a:xfrm>
          <a:prstGeom prst="rect">
            <a:avLst/>
          </a:prstGeom>
          <a:noFill/>
          <a:ln>
            <a:noFill/>
          </a:ln>
        </p:spPr>
        <p:txBody>
          <a:bodyPr spcFirstLastPara="1" wrap="square" lIns="68569" tIns="68569" rIns="68569" bIns="68569" anchor="t" anchorCtr="0">
            <a:spAutoFit/>
          </a:bodyPr>
          <a:lstStyle/>
          <a:p>
            <a:r>
              <a:rPr lang="en" sz="750" i="1" dirty="0">
                <a:latin typeface="Lato"/>
                <a:ea typeface="Lato"/>
                <a:cs typeface="Lato"/>
                <a:sym typeface="Lato"/>
              </a:rPr>
              <a:t>Image source: linkedin.com/company/deeplearningai</a:t>
            </a:r>
            <a:endParaRPr sz="750" i="1" dirty="0">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8"/>
          <p:cNvSpPr/>
          <p:nvPr/>
        </p:nvSpPr>
        <p:spPr>
          <a:xfrm>
            <a:off x="427838" y="1330294"/>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382" name="Google Shape;382;p48"/>
          <p:cNvPicPr preferRelativeResize="0"/>
          <p:nvPr/>
        </p:nvPicPr>
        <p:blipFill>
          <a:blip r:embed="rId3">
            <a:alphaModFix/>
          </a:blip>
          <a:stretch>
            <a:fillRect/>
          </a:stretch>
        </p:blipFill>
        <p:spPr>
          <a:xfrm>
            <a:off x="3690002" y="1552678"/>
            <a:ext cx="2941632" cy="2038164"/>
          </a:xfrm>
          <a:prstGeom prst="rect">
            <a:avLst/>
          </a:prstGeom>
          <a:noFill/>
          <a:ln>
            <a:noFill/>
          </a:ln>
        </p:spPr>
      </p:pic>
      <p:sp>
        <p:nvSpPr>
          <p:cNvPr id="383" name="Google Shape;383;p48"/>
          <p:cNvSpPr txBox="1"/>
          <p:nvPr/>
        </p:nvSpPr>
        <p:spPr>
          <a:xfrm>
            <a:off x="-57413" y="1439888"/>
            <a:ext cx="1213650" cy="623225"/>
          </a:xfrm>
          <a:prstGeom prst="rect">
            <a:avLst/>
          </a:prstGeom>
          <a:noFill/>
          <a:ln>
            <a:noFill/>
          </a:ln>
        </p:spPr>
        <p:txBody>
          <a:bodyPr spcFirstLastPara="1" wrap="square" lIns="68569" tIns="68569" rIns="68569" bIns="68569" anchor="t" anchorCtr="0">
            <a:spAutoFit/>
          </a:bodyPr>
          <a:lstStyle/>
          <a:p>
            <a:pPr algn="ctr"/>
            <a:r>
              <a:rPr lang="en" sz="1050">
                <a:latin typeface="Lato"/>
                <a:ea typeface="Lato"/>
                <a:cs typeface="Lato"/>
                <a:sym typeface="Lato"/>
              </a:rPr>
              <a:t>Activation/</a:t>
            </a:r>
            <a:br>
              <a:rPr lang="en" sz="1050">
                <a:latin typeface="Lato"/>
                <a:ea typeface="Lato"/>
                <a:cs typeface="Lato"/>
                <a:sym typeface="Lato"/>
              </a:rPr>
            </a:br>
            <a:r>
              <a:rPr lang="en" sz="1050">
                <a:latin typeface="Lato"/>
                <a:ea typeface="Lato"/>
                <a:cs typeface="Lato"/>
                <a:sym typeface="Lato"/>
              </a:rPr>
              <a:t>output </a:t>
            </a:r>
            <a:br>
              <a:rPr lang="en" sz="1050">
                <a:latin typeface="Lato"/>
                <a:ea typeface="Lato"/>
                <a:cs typeface="Lato"/>
                <a:sym typeface="Lato"/>
              </a:rPr>
            </a:br>
            <a:r>
              <a:rPr lang="en" sz="1050">
                <a:latin typeface="Lato"/>
                <a:ea typeface="Lato"/>
                <a:cs typeface="Lato"/>
                <a:sym typeface="Lato"/>
              </a:rPr>
              <a:t>of neuron </a:t>
            </a:r>
            <a:r>
              <a:rPr lang="en" sz="1050" i="1">
                <a:latin typeface="Lato"/>
                <a:ea typeface="Lato"/>
                <a:cs typeface="Lato"/>
                <a:sym typeface="Lato"/>
              </a:rPr>
              <a:t>k</a:t>
            </a:r>
            <a:endParaRPr sz="1050" i="1"/>
          </a:p>
        </p:txBody>
      </p:sp>
      <p:cxnSp>
        <p:nvCxnSpPr>
          <p:cNvPr id="384" name="Google Shape;384;p48"/>
          <p:cNvCxnSpPr>
            <a:stCxn id="383" idx="2"/>
          </p:cNvCxnSpPr>
          <p:nvPr/>
        </p:nvCxnSpPr>
        <p:spPr>
          <a:xfrm flipH="1">
            <a:off x="548963" y="2063113"/>
            <a:ext cx="449" cy="266200"/>
          </a:xfrm>
          <a:prstGeom prst="straightConnector1">
            <a:avLst/>
          </a:prstGeom>
          <a:noFill/>
          <a:ln w="9525" cap="flat" cmpd="sng">
            <a:solidFill>
              <a:schemeClr val="dk2"/>
            </a:solidFill>
            <a:prstDash val="solid"/>
            <a:round/>
            <a:headEnd type="none" w="med" len="med"/>
            <a:tailEnd type="triangle" w="med" len="med"/>
          </a:ln>
        </p:spPr>
      </p:cxnSp>
      <p:sp>
        <p:nvSpPr>
          <p:cNvPr id="385" name="Google Shape;385;p48"/>
          <p:cNvSpPr txBox="1"/>
          <p:nvPr/>
        </p:nvSpPr>
        <p:spPr>
          <a:xfrm>
            <a:off x="4719806" y="3857175"/>
            <a:ext cx="1241775" cy="461643"/>
          </a:xfrm>
          <a:prstGeom prst="rect">
            <a:avLst/>
          </a:prstGeom>
          <a:noFill/>
          <a:ln>
            <a:noFill/>
          </a:ln>
        </p:spPr>
        <p:txBody>
          <a:bodyPr spcFirstLastPara="1" wrap="square" lIns="68569" tIns="68569" rIns="68569" bIns="68569" anchor="t" anchorCtr="0">
            <a:spAutoFit/>
          </a:bodyPr>
          <a:lstStyle/>
          <a:p>
            <a:pPr algn="ctr"/>
            <a:r>
              <a:rPr lang="en" sz="1050" b="1" i="1">
                <a:latin typeface="Lato"/>
                <a:ea typeface="Lato"/>
                <a:cs typeface="Lato"/>
                <a:sym typeface="Lato"/>
              </a:rPr>
              <a:t>K </a:t>
            </a:r>
            <a:r>
              <a:rPr lang="en" sz="1050" i="1">
                <a:latin typeface="Lato"/>
                <a:ea typeface="Lato"/>
                <a:cs typeface="Lato"/>
                <a:sym typeface="Lato"/>
              </a:rPr>
              <a:t>"hidden” </a:t>
            </a:r>
            <a:r>
              <a:rPr lang="en" sz="1050">
                <a:latin typeface="Lato"/>
                <a:ea typeface="Lato"/>
                <a:cs typeface="Lato"/>
                <a:sym typeface="Lato"/>
              </a:rPr>
              <a:t>neurons</a:t>
            </a:r>
            <a:br>
              <a:rPr lang="en" sz="1050">
                <a:latin typeface="Lato"/>
                <a:ea typeface="Lato"/>
                <a:cs typeface="Lato"/>
                <a:sym typeface="Lato"/>
              </a:rPr>
            </a:br>
            <a:r>
              <a:rPr lang="en" sz="1050">
                <a:latin typeface="Lato"/>
                <a:ea typeface="Lato"/>
                <a:cs typeface="Lato"/>
                <a:sym typeface="Lato"/>
              </a:rPr>
              <a:t>in layer </a:t>
            </a:r>
            <a:r>
              <a:rPr lang="en" sz="1050" b="1">
                <a:latin typeface="Lato"/>
                <a:ea typeface="Lato"/>
                <a:cs typeface="Lato"/>
                <a:sym typeface="Lato"/>
              </a:rPr>
              <a:t>L</a:t>
            </a:r>
            <a:endParaRPr sz="1050" b="1">
              <a:latin typeface="Lato"/>
              <a:ea typeface="Lato"/>
              <a:cs typeface="Lato"/>
              <a:sym typeface="Lato"/>
            </a:endParaRPr>
          </a:p>
        </p:txBody>
      </p:sp>
      <p:cxnSp>
        <p:nvCxnSpPr>
          <p:cNvPr id="386" name="Google Shape;386;p48"/>
          <p:cNvCxnSpPr>
            <a:stCxn id="385" idx="0"/>
            <a:endCxn id="382" idx="2"/>
          </p:cNvCxnSpPr>
          <p:nvPr/>
        </p:nvCxnSpPr>
        <p:spPr>
          <a:xfrm flipH="1" flipV="1">
            <a:off x="5160818" y="3590842"/>
            <a:ext cx="179876" cy="266333"/>
          </a:xfrm>
          <a:prstGeom prst="straightConnector1">
            <a:avLst/>
          </a:prstGeom>
          <a:noFill/>
          <a:ln w="9525" cap="flat" cmpd="sng">
            <a:solidFill>
              <a:schemeClr val="dk2"/>
            </a:solidFill>
            <a:prstDash val="solid"/>
            <a:round/>
            <a:headEnd type="none" w="med" len="med"/>
            <a:tailEnd type="triangle" w="med" len="med"/>
          </a:ln>
        </p:spPr>
      </p:cxnSp>
      <p:pic>
        <p:nvPicPr>
          <p:cNvPr id="387" name="Google Shape;387;p48"/>
          <p:cNvPicPr preferRelativeResize="0"/>
          <p:nvPr/>
        </p:nvPicPr>
        <p:blipFill>
          <a:blip r:embed="rId4">
            <a:alphaModFix/>
          </a:blip>
          <a:stretch>
            <a:fillRect/>
          </a:stretch>
        </p:blipFill>
        <p:spPr>
          <a:xfrm>
            <a:off x="510544" y="1993951"/>
            <a:ext cx="2713125" cy="1155581"/>
          </a:xfrm>
          <a:prstGeom prst="rect">
            <a:avLst/>
          </a:prstGeom>
          <a:noFill/>
          <a:ln>
            <a:noFill/>
          </a:ln>
        </p:spPr>
      </p:pic>
      <p:sp>
        <p:nvSpPr>
          <p:cNvPr id="2" name="Google Shape;315;p40">
            <a:extLst>
              <a:ext uri="{FF2B5EF4-FFF2-40B4-BE49-F238E27FC236}">
                <a16:creationId xmlns:a16="http://schemas.microsoft.com/office/drawing/2014/main" id="{47A35B40-1AB1-3CD4-544A-62F3A92D8E63}"/>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9"/>
          <p:cNvSpPr/>
          <p:nvPr/>
        </p:nvSpPr>
        <p:spPr>
          <a:xfrm>
            <a:off x="427838" y="1330294"/>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393" name="Google Shape;393;p49"/>
          <p:cNvPicPr preferRelativeResize="0"/>
          <p:nvPr/>
        </p:nvPicPr>
        <p:blipFill>
          <a:blip r:embed="rId3">
            <a:alphaModFix/>
          </a:blip>
          <a:stretch>
            <a:fillRect/>
          </a:stretch>
        </p:blipFill>
        <p:spPr>
          <a:xfrm>
            <a:off x="2344285" y="1011750"/>
            <a:ext cx="2169431" cy="933638"/>
          </a:xfrm>
          <a:prstGeom prst="rect">
            <a:avLst/>
          </a:prstGeom>
          <a:noFill/>
          <a:ln>
            <a:noFill/>
          </a:ln>
        </p:spPr>
      </p:pic>
      <p:sp>
        <p:nvSpPr>
          <p:cNvPr id="2" name="Google Shape;315;p40">
            <a:extLst>
              <a:ext uri="{FF2B5EF4-FFF2-40B4-BE49-F238E27FC236}">
                <a16:creationId xmlns:a16="http://schemas.microsoft.com/office/drawing/2014/main" id="{6D871FCF-6B25-1FBD-78D2-597CCB132DE1}"/>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0"/>
          <p:cNvSpPr/>
          <p:nvPr/>
        </p:nvSpPr>
        <p:spPr>
          <a:xfrm>
            <a:off x="427838" y="1330294"/>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399" name="Google Shape;399;p50"/>
          <p:cNvPicPr preferRelativeResize="0"/>
          <p:nvPr/>
        </p:nvPicPr>
        <p:blipFill>
          <a:blip r:embed="rId3">
            <a:alphaModFix/>
          </a:blip>
          <a:stretch>
            <a:fillRect/>
          </a:stretch>
        </p:blipFill>
        <p:spPr>
          <a:xfrm>
            <a:off x="2344285" y="1011750"/>
            <a:ext cx="2169431" cy="933638"/>
          </a:xfrm>
          <a:prstGeom prst="rect">
            <a:avLst/>
          </a:prstGeom>
          <a:noFill/>
          <a:ln>
            <a:noFill/>
          </a:ln>
        </p:spPr>
      </p:pic>
      <p:pic>
        <p:nvPicPr>
          <p:cNvPr id="400" name="Google Shape;400;p50"/>
          <p:cNvPicPr preferRelativeResize="0"/>
          <p:nvPr/>
        </p:nvPicPr>
        <p:blipFill>
          <a:blip r:embed="rId4">
            <a:alphaModFix/>
          </a:blip>
          <a:stretch>
            <a:fillRect/>
          </a:stretch>
        </p:blipFill>
        <p:spPr>
          <a:xfrm>
            <a:off x="2344276" y="1945387"/>
            <a:ext cx="2169431" cy="933623"/>
          </a:xfrm>
          <a:prstGeom prst="rect">
            <a:avLst/>
          </a:prstGeom>
          <a:noFill/>
          <a:ln>
            <a:noFill/>
          </a:ln>
        </p:spPr>
      </p:pic>
      <p:sp>
        <p:nvSpPr>
          <p:cNvPr id="2" name="Google Shape;315;p40">
            <a:extLst>
              <a:ext uri="{FF2B5EF4-FFF2-40B4-BE49-F238E27FC236}">
                <a16:creationId xmlns:a16="http://schemas.microsoft.com/office/drawing/2014/main" id="{7468A0DD-4FC6-7468-2CE3-5DA03DA35AB4}"/>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1"/>
          <p:cNvSpPr/>
          <p:nvPr/>
        </p:nvSpPr>
        <p:spPr>
          <a:xfrm>
            <a:off x="427838" y="1330294"/>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406" name="Google Shape;406;p51"/>
          <p:cNvPicPr preferRelativeResize="0"/>
          <p:nvPr/>
        </p:nvPicPr>
        <p:blipFill>
          <a:blip r:embed="rId3">
            <a:alphaModFix/>
          </a:blip>
          <a:stretch>
            <a:fillRect/>
          </a:stretch>
        </p:blipFill>
        <p:spPr>
          <a:xfrm>
            <a:off x="2344285" y="1011750"/>
            <a:ext cx="2169431" cy="933638"/>
          </a:xfrm>
          <a:prstGeom prst="rect">
            <a:avLst/>
          </a:prstGeom>
          <a:noFill/>
          <a:ln>
            <a:noFill/>
          </a:ln>
        </p:spPr>
      </p:pic>
      <p:pic>
        <p:nvPicPr>
          <p:cNvPr id="407" name="Google Shape;407;p51"/>
          <p:cNvPicPr preferRelativeResize="0"/>
          <p:nvPr/>
        </p:nvPicPr>
        <p:blipFill>
          <a:blip r:embed="rId4">
            <a:alphaModFix/>
          </a:blip>
          <a:stretch>
            <a:fillRect/>
          </a:stretch>
        </p:blipFill>
        <p:spPr>
          <a:xfrm>
            <a:off x="2344276" y="1945387"/>
            <a:ext cx="2169431" cy="933623"/>
          </a:xfrm>
          <a:prstGeom prst="rect">
            <a:avLst/>
          </a:prstGeom>
          <a:noFill/>
          <a:ln>
            <a:noFill/>
          </a:ln>
        </p:spPr>
      </p:pic>
      <p:pic>
        <p:nvPicPr>
          <p:cNvPr id="408" name="Google Shape;408;p51"/>
          <p:cNvPicPr preferRelativeResize="0"/>
          <p:nvPr/>
        </p:nvPicPr>
        <p:blipFill>
          <a:blip r:embed="rId5">
            <a:alphaModFix/>
          </a:blip>
          <a:stretch>
            <a:fillRect/>
          </a:stretch>
        </p:blipFill>
        <p:spPr>
          <a:xfrm>
            <a:off x="2344285" y="3503878"/>
            <a:ext cx="2169431" cy="924010"/>
          </a:xfrm>
          <a:prstGeom prst="rect">
            <a:avLst/>
          </a:prstGeom>
          <a:noFill/>
          <a:ln>
            <a:noFill/>
          </a:ln>
        </p:spPr>
      </p:pic>
      <p:pic>
        <p:nvPicPr>
          <p:cNvPr id="409" name="Google Shape;409;p51"/>
          <p:cNvPicPr preferRelativeResize="0"/>
          <p:nvPr/>
        </p:nvPicPr>
        <p:blipFill rotWithShape="1">
          <a:blip r:embed="rId5">
            <a:alphaModFix/>
          </a:blip>
          <a:srcRect l="89168" t="48378" r="4592" b="27291"/>
          <a:stretch/>
        </p:blipFill>
        <p:spPr>
          <a:xfrm>
            <a:off x="3376351" y="2985825"/>
            <a:ext cx="287195" cy="477000"/>
          </a:xfrm>
          <a:prstGeom prst="rect">
            <a:avLst/>
          </a:prstGeom>
          <a:noFill/>
          <a:ln>
            <a:noFill/>
          </a:ln>
        </p:spPr>
      </p:pic>
      <p:sp>
        <p:nvSpPr>
          <p:cNvPr id="2" name="Google Shape;315;p40">
            <a:extLst>
              <a:ext uri="{FF2B5EF4-FFF2-40B4-BE49-F238E27FC236}">
                <a16:creationId xmlns:a16="http://schemas.microsoft.com/office/drawing/2014/main" id="{AEBD4DA4-87C7-DFA9-26FD-B7BCF15B3F7C}"/>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2"/>
          <p:cNvSpPr/>
          <p:nvPr/>
        </p:nvSpPr>
        <p:spPr>
          <a:xfrm>
            <a:off x="427838" y="1330294"/>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415" name="Google Shape;415;p52"/>
          <p:cNvPicPr preferRelativeResize="0"/>
          <p:nvPr/>
        </p:nvPicPr>
        <p:blipFill rotWithShape="1">
          <a:blip r:embed="rId3">
            <a:alphaModFix/>
          </a:blip>
          <a:srcRect l="-2239" t="83717" r="60771" b="-2781"/>
          <a:stretch/>
        </p:blipFill>
        <p:spPr>
          <a:xfrm>
            <a:off x="2646956" y="3568107"/>
            <a:ext cx="1564088" cy="345919"/>
          </a:xfrm>
          <a:prstGeom prst="rect">
            <a:avLst/>
          </a:prstGeom>
          <a:noFill/>
          <a:ln>
            <a:noFill/>
          </a:ln>
        </p:spPr>
      </p:pic>
      <p:pic>
        <p:nvPicPr>
          <p:cNvPr id="416" name="Google Shape;416;p52"/>
          <p:cNvPicPr preferRelativeResize="0"/>
          <p:nvPr/>
        </p:nvPicPr>
        <p:blipFill>
          <a:blip r:embed="rId4">
            <a:alphaModFix/>
          </a:blip>
          <a:stretch>
            <a:fillRect/>
          </a:stretch>
        </p:blipFill>
        <p:spPr>
          <a:xfrm>
            <a:off x="1633819" y="1763916"/>
            <a:ext cx="3590344" cy="1615669"/>
          </a:xfrm>
          <a:prstGeom prst="rect">
            <a:avLst/>
          </a:prstGeom>
          <a:noFill/>
          <a:ln>
            <a:noFill/>
          </a:ln>
        </p:spPr>
      </p:pic>
      <p:sp>
        <p:nvSpPr>
          <p:cNvPr id="2" name="Google Shape;315;p40">
            <a:extLst>
              <a:ext uri="{FF2B5EF4-FFF2-40B4-BE49-F238E27FC236}">
                <a16:creationId xmlns:a16="http://schemas.microsoft.com/office/drawing/2014/main" id="{49BDEC16-D10E-BD70-D731-973414DC6CD7}"/>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3"/>
          <p:cNvSpPr/>
          <p:nvPr/>
        </p:nvSpPr>
        <p:spPr>
          <a:xfrm>
            <a:off x="427838" y="1330294"/>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422" name="Google Shape;422;p53"/>
          <p:cNvPicPr preferRelativeResize="0"/>
          <p:nvPr/>
        </p:nvPicPr>
        <p:blipFill rotWithShape="1">
          <a:blip r:embed="rId3">
            <a:alphaModFix/>
          </a:blip>
          <a:srcRect l="-2239" t="83717" r="60771" b="-2781"/>
          <a:stretch/>
        </p:blipFill>
        <p:spPr>
          <a:xfrm>
            <a:off x="2646956" y="3568107"/>
            <a:ext cx="1564088" cy="345919"/>
          </a:xfrm>
          <a:prstGeom prst="rect">
            <a:avLst/>
          </a:prstGeom>
          <a:noFill/>
          <a:ln>
            <a:noFill/>
          </a:ln>
        </p:spPr>
      </p:pic>
      <p:sp>
        <p:nvSpPr>
          <p:cNvPr id="423" name="Google Shape;423;p53"/>
          <p:cNvSpPr/>
          <p:nvPr/>
        </p:nvSpPr>
        <p:spPr>
          <a:xfrm>
            <a:off x="2418356" y="1673138"/>
            <a:ext cx="564075" cy="1759725"/>
          </a:xfrm>
          <a:prstGeom prst="ellipse">
            <a:avLst/>
          </a:prstGeom>
          <a:noFill/>
          <a:ln w="2857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424" name="Google Shape;424;p53"/>
          <p:cNvSpPr/>
          <p:nvPr/>
        </p:nvSpPr>
        <p:spPr>
          <a:xfrm>
            <a:off x="4766546" y="1828050"/>
            <a:ext cx="389475" cy="413550"/>
          </a:xfrm>
          <a:prstGeom prst="ellipse">
            <a:avLst/>
          </a:prstGeom>
          <a:noFill/>
          <a:ln w="2857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425" name="Google Shape;425;p53"/>
          <p:cNvSpPr/>
          <p:nvPr/>
        </p:nvSpPr>
        <p:spPr>
          <a:xfrm>
            <a:off x="2843963" y="1472738"/>
            <a:ext cx="2094004" cy="306431"/>
          </a:xfrm>
          <a:custGeom>
            <a:avLst/>
            <a:gdLst/>
            <a:ahLst/>
            <a:cxnLst/>
            <a:rect l="l" t="t" r="r" b="b"/>
            <a:pathLst>
              <a:path w="128738" h="16343" extrusionOk="0">
                <a:moveTo>
                  <a:pt x="0" y="11530"/>
                </a:moveTo>
                <a:cubicBezTo>
                  <a:pt x="2273" y="10394"/>
                  <a:pt x="7019" y="6584"/>
                  <a:pt x="13636" y="4712"/>
                </a:cubicBezTo>
                <a:cubicBezTo>
                  <a:pt x="20254" y="2841"/>
                  <a:pt x="29478" y="903"/>
                  <a:pt x="39705" y="301"/>
                </a:cubicBezTo>
                <a:cubicBezTo>
                  <a:pt x="49932" y="-300"/>
                  <a:pt x="64570" y="435"/>
                  <a:pt x="74997" y="1103"/>
                </a:cubicBezTo>
                <a:cubicBezTo>
                  <a:pt x="85424" y="1771"/>
                  <a:pt x="94983" y="3175"/>
                  <a:pt x="102269" y="4311"/>
                </a:cubicBezTo>
                <a:cubicBezTo>
                  <a:pt x="109555" y="5447"/>
                  <a:pt x="114635" y="6584"/>
                  <a:pt x="118712" y="7921"/>
                </a:cubicBezTo>
                <a:cubicBezTo>
                  <a:pt x="122789" y="9258"/>
                  <a:pt x="125062" y="10928"/>
                  <a:pt x="126733" y="12332"/>
                </a:cubicBezTo>
                <a:cubicBezTo>
                  <a:pt x="128404" y="13736"/>
                  <a:pt x="128404" y="15675"/>
                  <a:pt x="128738" y="16343"/>
                </a:cubicBezTo>
              </a:path>
            </a:pathLst>
          </a:custGeom>
          <a:noFill/>
          <a:ln w="9525" cap="flat" cmpd="sng">
            <a:solidFill>
              <a:srgbClr val="FF0000"/>
            </a:solidFill>
            <a:prstDash val="solid"/>
            <a:round/>
            <a:headEnd type="none" w="med" len="med"/>
            <a:tailEnd type="triangle" w="med" len="med"/>
          </a:ln>
        </p:spPr>
      </p:sp>
      <p:pic>
        <p:nvPicPr>
          <p:cNvPr id="426" name="Google Shape;426;p53"/>
          <p:cNvPicPr preferRelativeResize="0"/>
          <p:nvPr/>
        </p:nvPicPr>
        <p:blipFill>
          <a:blip r:embed="rId4">
            <a:alphaModFix/>
          </a:blip>
          <a:stretch>
            <a:fillRect/>
          </a:stretch>
        </p:blipFill>
        <p:spPr>
          <a:xfrm>
            <a:off x="1633819" y="1763916"/>
            <a:ext cx="3590344" cy="1615669"/>
          </a:xfrm>
          <a:prstGeom prst="rect">
            <a:avLst/>
          </a:prstGeom>
          <a:noFill/>
          <a:ln>
            <a:noFill/>
          </a:ln>
        </p:spPr>
      </p:pic>
      <p:sp>
        <p:nvSpPr>
          <p:cNvPr id="2" name="Google Shape;315;p40">
            <a:extLst>
              <a:ext uri="{FF2B5EF4-FFF2-40B4-BE49-F238E27FC236}">
                <a16:creationId xmlns:a16="http://schemas.microsoft.com/office/drawing/2014/main" id="{7ED26BCA-3B65-37C8-5FD6-936B4A49F3CE}"/>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4"/>
          <p:cNvSpPr/>
          <p:nvPr/>
        </p:nvSpPr>
        <p:spPr>
          <a:xfrm>
            <a:off x="427838" y="1330294"/>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432" name="Google Shape;432;p54"/>
          <p:cNvPicPr preferRelativeResize="0"/>
          <p:nvPr/>
        </p:nvPicPr>
        <p:blipFill rotWithShape="1">
          <a:blip r:embed="rId3">
            <a:alphaModFix/>
          </a:blip>
          <a:srcRect l="-769" t="81314" r="64630" b="-3900"/>
          <a:stretch/>
        </p:blipFill>
        <p:spPr>
          <a:xfrm>
            <a:off x="2544760" y="3350044"/>
            <a:ext cx="1768463" cy="421106"/>
          </a:xfrm>
          <a:prstGeom prst="rect">
            <a:avLst/>
          </a:prstGeom>
          <a:noFill/>
          <a:ln>
            <a:noFill/>
          </a:ln>
        </p:spPr>
      </p:pic>
      <p:cxnSp>
        <p:nvCxnSpPr>
          <p:cNvPr id="433" name="Google Shape;433;p54"/>
          <p:cNvCxnSpPr>
            <a:stCxn id="432" idx="3"/>
          </p:cNvCxnSpPr>
          <p:nvPr/>
        </p:nvCxnSpPr>
        <p:spPr>
          <a:xfrm rot="10800000" flipH="1">
            <a:off x="4313222" y="3049397"/>
            <a:ext cx="1221300" cy="511200"/>
          </a:xfrm>
          <a:prstGeom prst="straightConnector1">
            <a:avLst/>
          </a:prstGeom>
          <a:noFill/>
          <a:ln w="9525" cap="flat" cmpd="sng">
            <a:solidFill>
              <a:schemeClr val="dk2"/>
            </a:solidFill>
            <a:prstDash val="solid"/>
            <a:round/>
            <a:headEnd type="none" w="med" len="med"/>
            <a:tailEnd type="triangle" w="med" len="med"/>
          </a:ln>
        </p:spPr>
      </p:cxnSp>
      <p:cxnSp>
        <p:nvCxnSpPr>
          <p:cNvPr id="434" name="Google Shape;434;p54"/>
          <p:cNvCxnSpPr/>
          <p:nvPr/>
        </p:nvCxnSpPr>
        <p:spPr>
          <a:xfrm rot="10800000" flipH="1">
            <a:off x="3774900" y="3034125"/>
            <a:ext cx="646875" cy="368550"/>
          </a:xfrm>
          <a:prstGeom prst="straightConnector1">
            <a:avLst/>
          </a:prstGeom>
          <a:noFill/>
          <a:ln w="9525" cap="flat" cmpd="sng">
            <a:solidFill>
              <a:schemeClr val="dk2"/>
            </a:solidFill>
            <a:prstDash val="solid"/>
            <a:round/>
            <a:headEnd type="none" w="med" len="med"/>
            <a:tailEnd type="triangle" w="med" len="med"/>
          </a:ln>
        </p:spPr>
      </p:cxnSp>
      <p:cxnSp>
        <p:nvCxnSpPr>
          <p:cNvPr id="435" name="Google Shape;435;p54"/>
          <p:cNvCxnSpPr>
            <a:stCxn id="432" idx="0"/>
            <a:endCxn id="436" idx="2"/>
          </p:cNvCxnSpPr>
          <p:nvPr/>
        </p:nvCxnSpPr>
        <p:spPr>
          <a:xfrm rot="10800000">
            <a:off x="3428990" y="3034144"/>
            <a:ext cx="0" cy="315900"/>
          </a:xfrm>
          <a:prstGeom prst="straightConnector1">
            <a:avLst/>
          </a:prstGeom>
          <a:noFill/>
          <a:ln w="9525" cap="flat" cmpd="sng">
            <a:solidFill>
              <a:schemeClr val="dk2"/>
            </a:solidFill>
            <a:prstDash val="solid"/>
            <a:round/>
            <a:headEnd type="none" w="med" len="med"/>
            <a:tailEnd type="triangle" w="med" len="med"/>
          </a:ln>
        </p:spPr>
      </p:cxnSp>
      <p:pic>
        <p:nvPicPr>
          <p:cNvPr id="437" name="Google Shape;437;p54"/>
          <p:cNvPicPr preferRelativeResize="0"/>
          <p:nvPr/>
        </p:nvPicPr>
        <p:blipFill rotWithShape="1">
          <a:blip r:embed="rId4">
            <a:alphaModFix/>
          </a:blip>
          <a:srcRect b="17715"/>
          <a:stretch/>
        </p:blipFill>
        <p:spPr>
          <a:xfrm>
            <a:off x="1063922" y="1330294"/>
            <a:ext cx="4730118" cy="1643325"/>
          </a:xfrm>
          <a:prstGeom prst="rect">
            <a:avLst/>
          </a:prstGeom>
          <a:noFill/>
          <a:ln>
            <a:noFill/>
          </a:ln>
        </p:spPr>
      </p:pic>
      <p:sp>
        <p:nvSpPr>
          <p:cNvPr id="438" name="Google Shape;438;p54"/>
          <p:cNvSpPr txBox="1"/>
          <p:nvPr/>
        </p:nvSpPr>
        <p:spPr>
          <a:xfrm>
            <a:off x="2303325" y="3967519"/>
            <a:ext cx="2251350" cy="461643"/>
          </a:xfrm>
          <a:prstGeom prst="rect">
            <a:avLst/>
          </a:prstGeom>
          <a:noFill/>
          <a:ln>
            <a:noFill/>
          </a:ln>
        </p:spPr>
        <p:txBody>
          <a:bodyPr spcFirstLastPara="1" wrap="square" lIns="68569" tIns="68569" rIns="68569" bIns="68569" anchor="t" anchorCtr="0">
            <a:spAutoFit/>
          </a:bodyPr>
          <a:lstStyle/>
          <a:p>
            <a:pPr algn="ctr"/>
            <a:r>
              <a:rPr lang="en" sz="1050" i="1">
                <a:latin typeface="Lato"/>
                <a:ea typeface="Lato"/>
                <a:cs typeface="Lato"/>
                <a:sym typeface="Lato"/>
              </a:rPr>
              <a:t>Most common way of writing out the activation of a layer of an MLP</a:t>
            </a:r>
            <a:endParaRPr sz="1050" i="1">
              <a:latin typeface="Lato"/>
              <a:ea typeface="Lato"/>
              <a:cs typeface="Lato"/>
              <a:sym typeface="Lato"/>
            </a:endParaRPr>
          </a:p>
        </p:txBody>
      </p:sp>
      <p:sp>
        <p:nvSpPr>
          <p:cNvPr id="2" name="Google Shape;315;p40">
            <a:extLst>
              <a:ext uri="{FF2B5EF4-FFF2-40B4-BE49-F238E27FC236}">
                <a16:creationId xmlns:a16="http://schemas.microsoft.com/office/drawing/2014/main" id="{2ABBAAA3-0829-7F00-B554-70684C4B6249}"/>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55"/>
          <p:cNvPicPr preferRelativeResize="0"/>
          <p:nvPr/>
        </p:nvPicPr>
        <p:blipFill rotWithShape="1">
          <a:blip r:embed="rId3">
            <a:alphaModFix/>
          </a:blip>
          <a:srcRect l="-769" t="81314" r="64630" b="-3900"/>
          <a:stretch/>
        </p:blipFill>
        <p:spPr>
          <a:xfrm>
            <a:off x="2544769" y="2361198"/>
            <a:ext cx="1768463" cy="421106"/>
          </a:xfrm>
          <a:prstGeom prst="rect">
            <a:avLst/>
          </a:prstGeom>
          <a:noFill/>
          <a:ln>
            <a:noFill/>
          </a:ln>
        </p:spPr>
      </p:pic>
      <p:sp>
        <p:nvSpPr>
          <p:cNvPr id="444" name="Google Shape;444;p55"/>
          <p:cNvSpPr/>
          <p:nvPr/>
        </p:nvSpPr>
        <p:spPr>
          <a:xfrm>
            <a:off x="427838" y="1330294"/>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 name="Google Shape;315;p40">
            <a:extLst>
              <a:ext uri="{FF2B5EF4-FFF2-40B4-BE49-F238E27FC236}">
                <a16:creationId xmlns:a16="http://schemas.microsoft.com/office/drawing/2014/main" id="{8DDD0DB3-5270-0B81-0CF6-C6BD71C1EDAD}"/>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56"/>
          <p:cNvPicPr preferRelativeResize="0"/>
          <p:nvPr/>
        </p:nvPicPr>
        <p:blipFill rotWithShape="1">
          <a:blip r:embed="rId3">
            <a:alphaModFix/>
          </a:blip>
          <a:srcRect l="-769" t="81314" r="64630" b="-3900"/>
          <a:stretch/>
        </p:blipFill>
        <p:spPr>
          <a:xfrm>
            <a:off x="2544769" y="2361198"/>
            <a:ext cx="1768463" cy="421106"/>
          </a:xfrm>
          <a:prstGeom prst="rect">
            <a:avLst/>
          </a:prstGeom>
          <a:noFill/>
          <a:ln>
            <a:noFill/>
          </a:ln>
        </p:spPr>
      </p:pic>
      <p:sp>
        <p:nvSpPr>
          <p:cNvPr id="450" name="Google Shape;450;p56"/>
          <p:cNvSpPr/>
          <p:nvPr/>
        </p:nvSpPr>
        <p:spPr>
          <a:xfrm>
            <a:off x="427838" y="1330294"/>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451" name="Google Shape;451;p56"/>
          <p:cNvPicPr preferRelativeResize="0"/>
          <p:nvPr/>
        </p:nvPicPr>
        <p:blipFill>
          <a:blip r:embed="rId4">
            <a:alphaModFix/>
          </a:blip>
          <a:stretch>
            <a:fillRect/>
          </a:stretch>
        </p:blipFill>
        <p:spPr>
          <a:xfrm>
            <a:off x="1095741" y="3162516"/>
            <a:ext cx="4666519" cy="316369"/>
          </a:xfrm>
          <a:prstGeom prst="rect">
            <a:avLst/>
          </a:prstGeom>
          <a:noFill/>
          <a:ln>
            <a:noFill/>
          </a:ln>
        </p:spPr>
      </p:pic>
      <p:sp>
        <p:nvSpPr>
          <p:cNvPr id="2" name="Google Shape;315;p40">
            <a:extLst>
              <a:ext uri="{FF2B5EF4-FFF2-40B4-BE49-F238E27FC236}">
                <a16:creationId xmlns:a16="http://schemas.microsoft.com/office/drawing/2014/main" id="{23CD225F-6BDB-52DB-4984-D89EB2BE34B6}"/>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57"/>
          <p:cNvPicPr preferRelativeResize="0"/>
          <p:nvPr/>
        </p:nvPicPr>
        <p:blipFill rotWithShape="1">
          <a:blip r:embed="rId3">
            <a:alphaModFix/>
          </a:blip>
          <a:srcRect l="-769" t="81314" r="64630" b="-3900"/>
          <a:stretch/>
        </p:blipFill>
        <p:spPr>
          <a:xfrm>
            <a:off x="2544769" y="2361198"/>
            <a:ext cx="1768463" cy="421106"/>
          </a:xfrm>
          <a:prstGeom prst="rect">
            <a:avLst/>
          </a:prstGeom>
          <a:noFill/>
          <a:ln>
            <a:noFill/>
          </a:ln>
        </p:spPr>
      </p:pic>
      <p:sp>
        <p:nvSpPr>
          <p:cNvPr id="457" name="Google Shape;457;p57"/>
          <p:cNvSpPr/>
          <p:nvPr/>
        </p:nvSpPr>
        <p:spPr>
          <a:xfrm>
            <a:off x="427838" y="1330294"/>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458" name="Google Shape;458;p57"/>
          <p:cNvSpPr/>
          <p:nvPr/>
        </p:nvSpPr>
        <p:spPr>
          <a:xfrm>
            <a:off x="1576144" y="3148472"/>
            <a:ext cx="285750" cy="344475"/>
          </a:xfrm>
          <a:prstGeom prst="ellipse">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459" name="Google Shape;459;p57"/>
          <p:cNvPicPr preferRelativeResize="0"/>
          <p:nvPr/>
        </p:nvPicPr>
        <p:blipFill>
          <a:blip r:embed="rId4">
            <a:alphaModFix/>
          </a:blip>
          <a:stretch>
            <a:fillRect/>
          </a:stretch>
        </p:blipFill>
        <p:spPr>
          <a:xfrm>
            <a:off x="1095741" y="3162516"/>
            <a:ext cx="4666519" cy="316369"/>
          </a:xfrm>
          <a:prstGeom prst="rect">
            <a:avLst/>
          </a:prstGeom>
          <a:noFill/>
          <a:ln>
            <a:noFill/>
          </a:ln>
        </p:spPr>
      </p:pic>
      <p:sp>
        <p:nvSpPr>
          <p:cNvPr id="2" name="Google Shape;315;p40">
            <a:extLst>
              <a:ext uri="{FF2B5EF4-FFF2-40B4-BE49-F238E27FC236}">
                <a16:creationId xmlns:a16="http://schemas.microsoft.com/office/drawing/2014/main" id="{99D8E8E6-A494-8C08-D01E-F9C8A7DC7511}"/>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2"/>
          <p:cNvSpPr txBox="1">
            <a:spLocks noGrp="1"/>
          </p:cNvSpPr>
          <p:nvPr>
            <p:ph type="title"/>
          </p:nvPr>
        </p:nvSpPr>
        <p:spPr>
          <a:xfrm>
            <a:off x="547088" y="1634775"/>
            <a:ext cx="5766300" cy="1138950"/>
          </a:xfrm>
          <a:prstGeom prst="rect">
            <a:avLst/>
          </a:prstGeom>
        </p:spPr>
        <p:txBody>
          <a:bodyPr spcFirstLastPara="1" wrap="square" lIns="68569" tIns="68569" rIns="68569" bIns="68569" anchor="t" anchorCtr="0">
            <a:normAutofit/>
          </a:bodyPr>
          <a:lstStyle/>
          <a:p>
            <a:r>
              <a:rPr lang="en" dirty="0"/>
              <a:t>Building a Neural Network</a:t>
            </a:r>
            <a:endParaRPr dirty="0"/>
          </a:p>
          <a:p>
            <a:r>
              <a:rPr lang="en" dirty="0"/>
              <a:t>From Scratch </a:t>
            </a:r>
            <a:r>
              <a:rPr lang="en" b="0" dirty="0"/>
              <a:t>(intuitively)</a:t>
            </a:r>
            <a:endParaRPr b="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8"/>
          <p:cNvSpPr/>
          <p:nvPr/>
        </p:nvSpPr>
        <p:spPr>
          <a:xfrm>
            <a:off x="427838" y="1330294"/>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465" name="Google Shape;465;p58"/>
          <p:cNvPicPr preferRelativeResize="0"/>
          <p:nvPr/>
        </p:nvPicPr>
        <p:blipFill>
          <a:blip r:embed="rId3">
            <a:alphaModFix/>
          </a:blip>
          <a:stretch>
            <a:fillRect/>
          </a:stretch>
        </p:blipFill>
        <p:spPr>
          <a:xfrm>
            <a:off x="2382441" y="2400300"/>
            <a:ext cx="2093119" cy="342900"/>
          </a:xfrm>
          <a:prstGeom prst="rect">
            <a:avLst/>
          </a:prstGeom>
          <a:noFill/>
          <a:ln>
            <a:noFill/>
          </a:ln>
        </p:spPr>
      </p:pic>
      <p:sp>
        <p:nvSpPr>
          <p:cNvPr id="466" name="Google Shape;466;p58"/>
          <p:cNvSpPr txBox="1"/>
          <p:nvPr/>
        </p:nvSpPr>
        <p:spPr>
          <a:xfrm>
            <a:off x="590297" y="3131963"/>
            <a:ext cx="5677425" cy="530892"/>
          </a:xfrm>
          <a:prstGeom prst="rect">
            <a:avLst/>
          </a:prstGeom>
          <a:noFill/>
          <a:ln>
            <a:noFill/>
          </a:ln>
        </p:spPr>
        <p:txBody>
          <a:bodyPr spcFirstLastPara="1" wrap="square" lIns="68569" tIns="68569" rIns="68569" bIns="68569" anchor="t" anchorCtr="0">
            <a:spAutoFit/>
          </a:bodyPr>
          <a:lstStyle/>
          <a:p>
            <a:pPr algn="ctr"/>
            <a:r>
              <a:rPr lang="en" sz="1275">
                <a:latin typeface="Lato"/>
                <a:ea typeface="Lato"/>
                <a:cs typeface="Lato"/>
                <a:sym typeface="Lato"/>
              </a:rPr>
              <a:t>The </a:t>
            </a:r>
            <a:r>
              <a:rPr lang="en" sz="1275" b="1">
                <a:latin typeface="Lato"/>
                <a:ea typeface="Lato"/>
                <a:cs typeface="Lato"/>
                <a:sym typeface="Lato"/>
              </a:rPr>
              <a:t>output </a:t>
            </a:r>
            <a:r>
              <a:rPr lang="en" sz="1275">
                <a:latin typeface="Lato"/>
                <a:ea typeface="Lato"/>
                <a:cs typeface="Lato"/>
                <a:sym typeface="Lato"/>
              </a:rPr>
              <a:t>of each layer is the product of its </a:t>
            </a:r>
            <a:r>
              <a:rPr lang="en" sz="1275" b="1">
                <a:latin typeface="Lato"/>
                <a:ea typeface="Lato"/>
                <a:cs typeface="Lato"/>
                <a:sym typeface="Lato"/>
              </a:rPr>
              <a:t>weight matrix</a:t>
            </a:r>
            <a:r>
              <a:rPr lang="en" sz="1275">
                <a:latin typeface="Lato"/>
                <a:ea typeface="Lato"/>
                <a:cs typeface="Lato"/>
                <a:sym typeface="Lato"/>
              </a:rPr>
              <a:t> and the </a:t>
            </a:r>
            <a:r>
              <a:rPr lang="en" sz="1275" b="1">
                <a:latin typeface="Lato"/>
                <a:ea typeface="Lato"/>
                <a:cs typeface="Lato"/>
                <a:sym typeface="Lato"/>
              </a:rPr>
              <a:t>input vector</a:t>
            </a:r>
            <a:r>
              <a:rPr lang="en" sz="1275">
                <a:latin typeface="Lato"/>
                <a:ea typeface="Lato"/>
                <a:cs typeface="Lato"/>
                <a:sym typeface="Lato"/>
              </a:rPr>
              <a:t> plus its </a:t>
            </a:r>
            <a:r>
              <a:rPr lang="en" sz="1275" b="1">
                <a:latin typeface="Lato"/>
                <a:ea typeface="Lato"/>
                <a:cs typeface="Lato"/>
                <a:sym typeface="Lato"/>
              </a:rPr>
              <a:t>bias vector</a:t>
            </a:r>
            <a:r>
              <a:rPr lang="en" sz="1275">
                <a:latin typeface="Lato"/>
                <a:ea typeface="Lato"/>
                <a:cs typeface="Lato"/>
                <a:sym typeface="Lato"/>
              </a:rPr>
              <a:t>, all wrapped in a </a:t>
            </a:r>
            <a:r>
              <a:rPr lang="en" sz="1275" b="1">
                <a:latin typeface="Lato"/>
                <a:ea typeface="Lato"/>
                <a:cs typeface="Lato"/>
                <a:sym typeface="Lato"/>
              </a:rPr>
              <a:t>non-linear activation function</a:t>
            </a:r>
            <a:r>
              <a:rPr lang="en" sz="1275">
                <a:latin typeface="Lato"/>
                <a:ea typeface="Lato"/>
                <a:cs typeface="Lato"/>
                <a:sym typeface="Lato"/>
              </a:rPr>
              <a:t>.</a:t>
            </a:r>
            <a:endParaRPr sz="1275">
              <a:latin typeface="Lato"/>
              <a:ea typeface="Lato"/>
              <a:cs typeface="Lato"/>
              <a:sym typeface="Lato"/>
            </a:endParaRPr>
          </a:p>
        </p:txBody>
      </p:sp>
      <p:sp>
        <p:nvSpPr>
          <p:cNvPr id="2" name="Google Shape;315;p40">
            <a:extLst>
              <a:ext uri="{FF2B5EF4-FFF2-40B4-BE49-F238E27FC236}">
                <a16:creationId xmlns:a16="http://schemas.microsoft.com/office/drawing/2014/main" id="{766AAE6D-BAC1-A16F-9C33-80D3244583F5}"/>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9"/>
          <p:cNvSpPr txBox="1">
            <a:spLocks noGrp="1"/>
          </p:cNvSpPr>
          <p:nvPr>
            <p:ph type="title"/>
          </p:nvPr>
        </p:nvSpPr>
        <p:spPr>
          <a:xfrm>
            <a:off x="545738" y="1278488"/>
            <a:ext cx="973350" cy="401400"/>
          </a:xfrm>
          <a:prstGeom prst="rect">
            <a:avLst/>
          </a:prstGeom>
          <a:solidFill>
            <a:schemeClr val="lt1"/>
          </a:solidFill>
        </p:spPr>
        <p:txBody>
          <a:bodyPr spcFirstLastPara="1" wrap="square" lIns="68569" tIns="68569" rIns="68569" bIns="68569" anchor="t" anchorCtr="0">
            <a:normAutofit fontScale="90000"/>
          </a:bodyPr>
          <a:lstStyle/>
          <a:p>
            <a:r>
              <a:rPr lang="en"/>
              <a:t> </a:t>
            </a:r>
            <a:endParaRPr/>
          </a:p>
        </p:txBody>
      </p:sp>
      <p:pic>
        <p:nvPicPr>
          <p:cNvPr id="472" name="Google Shape;472;p59"/>
          <p:cNvPicPr preferRelativeResize="0"/>
          <p:nvPr/>
        </p:nvPicPr>
        <p:blipFill>
          <a:blip r:embed="rId3">
            <a:alphaModFix/>
          </a:blip>
          <a:stretch>
            <a:fillRect/>
          </a:stretch>
        </p:blipFill>
        <p:spPr>
          <a:xfrm>
            <a:off x="851285" y="1020432"/>
            <a:ext cx="5110314" cy="2722340"/>
          </a:xfrm>
          <a:prstGeom prst="rect">
            <a:avLst/>
          </a:prstGeom>
          <a:noFill/>
          <a:ln>
            <a:noFill/>
          </a:ln>
        </p:spPr>
      </p:pic>
      <p:sp>
        <p:nvSpPr>
          <p:cNvPr id="473" name="Google Shape;473;p59"/>
          <p:cNvSpPr txBox="1"/>
          <p:nvPr/>
        </p:nvSpPr>
        <p:spPr>
          <a:xfrm>
            <a:off x="0" y="2136535"/>
            <a:ext cx="932400" cy="715558"/>
          </a:xfrm>
          <a:prstGeom prst="rect">
            <a:avLst/>
          </a:prstGeom>
          <a:noFill/>
          <a:ln>
            <a:noFill/>
          </a:ln>
        </p:spPr>
        <p:txBody>
          <a:bodyPr spcFirstLastPara="1" wrap="square" lIns="68569" tIns="68569" rIns="68569" bIns="68569" anchor="t" anchorCtr="0">
            <a:spAutoFit/>
          </a:bodyPr>
          <a:lstStyle/>
          <a:p>
            <a:pPr algn="ctr"/>
            <a:r>
              <a:rPr lang="en" sz="2250"/>
              <a:t>⇒</a:t>
            </a:r>
            <a:br>
              <a:rPr lang="en" sz="2250"/>
            </a:br>
            <a:r>
              <a:rPr lang="en" sz="1500"/>
              <a:t>Inputs</a:t>
            </a:r>
            <a:endParaRPr sz="1500">
              <a:latin typeface="Lato"/>
              <a:ea typeface="Lato"/>
              <a:cs typeface="Lato"/>
              <a:sym typeface="Lato"/>
            </a:endParaRPr>
          </a:p>
        </p:txBody>
      </p:sp>
      <p:sp>
        <p:nvSpPr>
          <p:cNvPr id="474" name="Google Shape;474;p59"/>
          <p:cNvSpPr txBox="1"/>
          <p:nvPr/>
        </p:nvSpPr>
        <p:spPr>
          <a:xfrm>
            <a:off x="5961600" y="2213879"/>
            <a:ext cx="932400" cy="715558"/>
          </a:xfrm>
          <a:prstGeom prst="rect">
            <a:avLst/>
          </a:prstGeom>
          <a:noFill/>
          <a:ln>
            <a:noFill/>
          </a:ln>
        </p:spPr>
        <p:txBody>
          <a:bodyPr spcFirstLastPara="1" wrap="square" lIns="68569" tIns="68569" rIns="68569" bIns="68569" anchor="t" anchorCtr="0">
            <a:spAutoFit/>
          </a:bodyPr>
          <a:lstStyle/>
          <a:p>
            <a:pPr algn="ctr"/>
            <a:r>
              <a:rPr lang="en" sz="2250"/>
              <a:t>⇒</a:t>
            </a:r>
            <a:br>
              <a:rPr lang="en" sz="2250"/>
            </a:br>
            <a:r>
              <a:rPr lang="en" sz="1500"/>
              <a:t>Outputs</a:t>
            </a:r>
            <a:endParaRPr sz="1500">
              <a:latin typeface="Lato"/>
              <a:ea typeface="Lato"/>
              <a:cs typeface="Lato"/>
              <a:sym typeface="Lato"/>
            </a:endParaRPr>
          </a:p>
        </p:txBody>
      </p:sp>
      <p:sp>
        <p:nvSpPr>
          <p:cNvPr id="2" name="Google Shape;315;p40">
            <a:extLst>
              <a:ext uri="{FF2B5EF4-FFF2-40B4-BE49-F238E27FC236}">
                <a16:creationId xmlns:a16="http://schemas.microsoft.com/office/drawing/2014/main" id="{DAD7DFB5-D095-7B6F-41D6-570A69C3FA07}"/>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0"/>
          <p:cNvSpPr txBox="1">
            <a:spLocks noGrp="1"/>
          </p:cNvSpPr>
          <p:nvPr>
            <p:ph type="title"/>
          </p:nvPr>
        </p:nvSpPr>
        <p:spPr>
          <a:xfrm>
            <a:off x="545738" y="1278488"/>
            <a:ext cx="973350" cy="401400"/>
          </a:xfrm>
          <a:prstGeom prst="rect">
            <a:avLst/>
          </a:prstGeom>
          <a:solidFill>
            <a:schemeClr val="lt1"/>
          </a:solidFill>
        </p:spPr>
        <p:txBody>
          <a:bodyPr spcFirstLastPara="1" wrap="square" lIns="68569" tIns="68569" rIns="68569" bIns="68569" anchor="t" anchorCtr="0">
            <a:normAutofit fontScale="90000"/>
          </a:bodyPr>
          <a:lstStyle/>
          <a:p>
            <a:r>
              <a:rPr lang="en"/>
              <a:t> </a:t>
            </a:r>
            <a:endParaRPr/>
          </a:p>
        </p:txBody>
      </p:sp>
      <p:pic>
        <p:nvPicPr>
          <p:cNvPr id="480" name="Google Shape;480;p60"/>
          <p:cNvPicPr preferRelativeResize="0"/>
          <p:nvPr/>
        </p:nvPicPr>
        <p:blipFill rotWithShape="1">
          <a:blip r:embed="rId3">
            <a:alphaModFix/>
          </a:blip>
          <a:srcRect l="6590" t="28114" r="7039"/>
          <a:stretch/>
        </p:blipFill>
        <p:spPr>
          <a:xfrm>
            <a:off x="545738" y="1016479"/>
            <a:ext cx="5779465" cy="3217650"/>
          </a:xfrm>
          <a:prstGeom prst="rect">
            <a:avLst/>
          </a:prstGeom>
          <a:noFill/>
          <a:ln>
            <a:noFill/>
          </a:ln>
        </p:spPr>
      </p:pic>
      <p:sp>
        <p:nvSpPr>
          <p:cNvPr id="2" name="Google Shape;315;p40">
            <a:extLst>
              <a:ext uri="{FF2B5EF4-FFF2-40B4-BE49-F238E27FC236}">
                <a16:creationId xmlns:a16="http://schemas.microsoft.com/office/drawing/2014/main" id="{853F12CE-F434-6D22-251F-395C61CA6AB7}"/>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1"/>
          <p:cNvSpPr txBox="1">
            <a:spLocks noGrp="1"/>
          </p:cNvSpPr>
          <p:nvPr>
            <p:ph type="title"/>
          </p:nvPr>
        </p:nvSpPr>
        <p:spPr>
          <a:xfrm>
            <a:off x="545738" y="1278488"/>
            <a:ext cx="973350" cy="401400"/>
          </a:xfrm>
          <a:prstGeom prst="rect">
            <a:avLst/>
          </a:prstGeom>
          <a:solidFill>
            <a:schemeClr val="lt1"/>
          </a:solidFill>
        </p:spPr>
        <p:txBody>
          <a:bodyPr spcFirstLastPara="1" wrap="square" lIns="68569" tIns="68569" rIns="68569" bIns="68569" anchor="t" anchorCtr="0">
            <a:normAutofit fontScale="90000"/>
          </a:bodyPr>
          <a:lstStyle/>
          <a:p>
            <a:r>
              <a:rPr lang="en"/>
              <a:t> </a:t>
            </a:r>
            <a:endParaRPr/>
          </a:p>
        </p:txBody>
      </p:sp>
      <p:pic>
        <p:nvPicPr>
          <p:cNvPr id="486" name="Google Shape;486;p61"/>
          <p:cNvPicPr preferRelativeResize="0"/>
          <p:nvPr/>
        </p:nvPicPr>
        <p:blipFill>
          <a:blip r:embed="rId3">
            <a:alphaModFix/>
          </a:blip>
          <a:stretch>
            <a:fillRect/>
          </a:stretch>
        </p:blipFill>
        <p:spPr>
          <a:xfrm>
            <a:off x="102870" y="1021631"/>
            <a:ext cx="5860800" cy="3206699"/>
          </a:xfrm>
          <a:prstGeom prst="rect">
            <a:avLst/>
          </a:prstGeom>
          <a:noFill/>
          <a:ln>
            <a:noFill/>
          </a:ln>
        </p:spPr>
      </p:pic>
      <p:sp>
        <p:nvSpPr>
          <p:cNvPr id="2" name="Google Shape;315;p40">
            <a:extLst>
              <a:ext uri="{FF2B5EF4-FFF2-40B4-BE49-F238E27FC236}">
                <a16:creationId xmlns:a16="http://schemas.microsoft.com/office/drawing/2014/main" id="{D7D5F258-CFD1-497F-906F-4C2DEAD4C80B}"/>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2"/>
          <p:cNvSpPr txBox="1">
            <a:spLocks noGrp="1"/>
          </p:cNvSpPr>
          <p:nvPr>
            <p:ph type="title"/>
          </p:nvPr>
        </p:nvSpPr>
        <p:spPr>
          <a:xfrm>
            <a:off x="545738" y="1278488"/>
            <a:ext cx="973350" cy="401400"/>
          </a:xfrm>
          <a:prstGeom prst="rect">
            <a:avLst/>
          </a:prstGeom>
          <a:solidFill>
            <a:schemeClr val="lt1"/>
          </a:solidFill>
        </p:spPr>
        <p:txBody>
          <a:bodyPr spcFirstLastPara="1" wrap="square" lIns="68569" tIns="68569" rIns="68569" bIns="68569" anchor="t" anchorCtr="0">
            <a:normAutofit fontScale="90000"/>
          </a:bodyPr>
          <a:lstStyle/>
          <a:p>
            <a:r>
              <a:rPr lang="en"/>
              <a:t> </a:t>
            </a:r>
            <a:endParaRPr/>
          </a:p>
        </p:txBody>
      </p:sp>
      <p:pic>
        <p:nvPicPr>
          <p:cNvPr id="492" name="Google Shape;492;p62"/>
          <p:cNvPicPr preferRelativeResize="0"/>
          <p:nvPr/>
        </p:nvPicPr>
        <p:blipFill>
          <a:blip r:embed="rId3">
            <a:alphaModFix/>
          </a:blip>
          <a:stretch>
            <a:fillRect/>
          </a:stretch>
        </p:blipFill>
        <p:spPr>
          <a:xfrm>
            <a:off x="101672" y="1020127"/>
            <a:ext cx="5863592" cy="3200831"/>
          </a:xfrm>
          <a:prstGeom prst="rect">
            <a:avLst/>
          </a:prstGeom>
          <a:noFill/>
          <a:ln>
            <a:noFill/>
          </a:ln>
        </p:spPr>
      </p:pic>
      <p:sp>
        <p:nvSpPr>
          <p:cNvPr id="2" name="Google Shape;315;p40">
            <a:extLst>
              <a:ext uri="{FF2B5EF4-FFF2-40B4-BE49-F238E27FC236}">
                <a16:creationId xmlns:a16="http://schemas.microsoft.com/office/drawing/2014/main" id="{EAB24628-2807-7415-E32A-4D2091C5E5B0}"/>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3"/>
          <p:cNvSpPr txBox="1">
            <a:spLocks noGrp="1"/>
          </p:cNvSpPr>
          <p:nvPr>
            <p:ph type="title"/>
          </p:nvPr>
        </p:nvSpPr>
        <p:spPr>
          <a:xfrm>
            <a:off x="545738" y="1278488"/>
            <a:ext cx="973350" cy="401400"/>
          </a:xfrm>
          <a:prstGeom prst="rect">
            <a:avLst/>
          </a:prstGeom>
          <a:solidFill>
            <a:schemeClr val="lt1"/>
          </a:solidFill>
        </p:spPr>
        <p:txBody>
          <a:bodyPr spcFirstLastPara="1" wrap="square" lIns="68569" tIns="68569" rIns="68569" bIns="68569" anchor="t" anchorCtr="0">
            <a:normAutofit fontScale="90000"/>
          </a:bodyPr>
          <a:lstStyle/>
          <a:p>
            <a:r>
              <a:rPr lang="en"/>
              <a:t> </a:t>
            </a:r>
            <a:endParaRPr/>
          </a:p>
        </p:txBody>
      </p:sp>
      <p:pic>
        <p:nvPicPr>
          <p:cNvPr id="498" name="Google Shape;498;p63"/>
          <p:cNvPicPr preferRelativeResize="0"/>
          <p:nvPr/>
        </p:nvPicPr>
        <p:blipFill>
          <a:blip r:embed="rId3">
            <a:alphaModFix/>
          </a:blip>
          <a:stretch>
            <a:fillRect/>
          </a:stretch>
        </p:blipFill>
        <p:spPr>
          <a:xfrm>
            <a:off x="102870" y="1020128"/>
            <a:ext cx="5863592" cy="3214626"/>
          </a:xfrm>
          <a:prstGeom prst="rect">
            <a:avLst/>
          </a:prstGeom>
          <a:noFill/>
          <a:ln>
            <a:noFill/>
          </a:ln>
        </p:spPr>
      </p:pic>
      <p:sp>
        <p:nvSpPr>
          <p:cNvPr id="2" name="Google Shape;315;p40">
            <a:extLst>
              <a:ext uri="{FF2B5EF4-FFF2-40B4-BE49-F238E27FC236}">
                <a16:creationId xmlns:a16="http://schemas.microsoft.com/office/drawing/2014/main" id="{08229436-ED15-065D-5E1B-81D8E3117EC1}"/>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4"/>
          <p:cNvSpPr txBox="1">
            <a:spLocks noGrp="1"/>
          </p:cNvSpPr>
          <p:nvPr>
            <p:ph type="title"/>
          </p:nvPr>
        </p:nvSpPr>
        <p:spPr>
          <a:xfrm>
            <a:off x="545738" y="1278488"/>
            <a:ext cx="973350" cy="401400"/>
          </a:xfrm>
          <a:prstGeom prst="rect">
            <a:avLst/>
          </a:prstGeom>
          <a:solidFill>
            <a:schemeClr val="lt1"/>
          </a:solidFill>
        </p:spPr>
        <p:txBody>
          <a:bodyPr spcFirstLastPara="1" wrap="square" lIns="68569" tIns="68569" rIns="68569" bIns="68569" anchor="t" anchorCtr="0">
            <a:normAutofit fontScale="90000"/>
          </a:bodyPr>
          <a:lstStyle/>
          <a:p>
            <a:r>
              <a:rPr lang="en"/>
              <a:t> </a:t>
            </a:r>
            <a:endParaRPr/>
          </a:p>
        </p:txBody>
      </p:sp>
      <p:pic>
        <p:nvPicPr>
          <p:cNvPr id="504" name="Google Shape;504;p64"/>
          <p:cNvPicPr preferRelativeResize="0"/>
          <p:nvPr/>
        </p:nvPicPr>
        <p:blipFill>
          <a:blip r:embed="rId3">
            <a:alphaModFix/>
          </a:blip>
          <a:stretch>
            <a:fillRect/>
          </a:stretch>
        </p:blipFill>
        <p:spPr>
          <a:xfrm>
            <a:off x="102870" y="1020127"/>
            <a:ext cx="5863592" cy="3217646"/>
          </a:xfrm>
          <a:prstGeom prst="rect">
            <a:avLst/>
          </a:prstGeom>
          <a:noFill/>
          <a:ln>
            <a:noFill/>
          </a:ln>
        </p:spPr>
      </p:pic>
      <p:sp>
        <p:nvSpPr>
          <p:cNvPr id="2" name="Google Shape;315;p40">
            <a:extLst>
              <a:ext uri="{FF2B5EF4-FFF2-40B4-BE49-F238E27FC236}">
                <a16:creationId xmlns:a16="http://schemas.microsoft.com/office/drawing/2014/main" id="{6A765706-0FFA-7316-A44D-923F63615760}"/>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5"/>
          <p:cNvSpPr/>
          <p:nvPr/>
        </p:nvSpPr>
        <p:spPr>
          <a:xfrm>
            <a:off x="427838" y="1330294"/>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510" name="Google Shape;510;p65"/>
          <p:cNvPicPr preferRelativeResize="0"/>
          <p:nvPr/>
        </p:nvPicPr>
        <p:blipFill rotWithShape="1">
          <a:blip r:embed="rId3">
            <a:alphaModFix/>
          </a:blip>
          <a:srcRect t="27787"/>
          <a:stretch/>
        </p:blipFill>
        <p:spPr>
          <a:xfrm>
            <a:off x="89156" y="1006088"/>
            <a:ext cx="6716214" cy="3261357"/>
          </a:xfrm>
          <a:prstGeom prst="rect">
            <a:avLst/>
          </a:prstGeom>
          <a:noFill/>
          <a:ln>
            <a:noFill/>
          </a:ln>
        </p:spPr>
      </p:pic>
      <p:sp>
        <p:nvSpPr>
          <p:cNvPr id="2" name="Google Shape;315;p40">
            <a:extLst>
              <a:ext uri="{FF2B5EF4-FFF2-40B4-BE49-F238E27FC236}">
                <a16:creationId xmlns:a16="http://schemas.microsoft.com/office/drawing/2014/main" id="{AB0A6FFE-1645-1276-FFB7-B80418A5ECB3}"/>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6"/>
          <p:cNvSpPr txBox="1">
            <a:spLocks noGrp="1"/>
          </p:cNvSpPr>
          <p:nvPr>
            <p:ph type="title"/>
          </p:nvPr>
        </p:nvSpPr>
        <p:spPr>
          <a:xfrm>
            <a:off x="545738" y="1278488"/>
            <a:ext cx="973350" cy="401400"/>
          </a:xfrm>
          <a:prstGeom prst="rect">
            <a:avLst/>
          </a:prstGeom>
          <a:solidFill>
            <a:schemeClr val="lt1"/>
          </a:solidFill>
        </p:spPr>
        <p:txBody>
          <a:bodyPr spcFirstLastPara="1" wrap="square" lIns="68569" tIns="68569" rIns="68569" bIns="68569" anchor="t" anchorCtr="0">
            <a:normAutofit fontScale="90000"/>
          </a:bodyPr>
          <a:lstStyle/>
          <a:p>
            <a:r>
              <a:rPr lang="en"/>
              <a:t> </a:t>
            </a:r>
            <a:endParaRPr/>
          </a:p>
        </p:txBody>
      </p:sp>
      <p:pic>
        <p:nvPicPr>
          <p:cNvPr id="516" name="Google Shape;516;p66"/>
          <p:cNvPicPr preferRelativeResize="0"/>
          <p:nvPr/>
        </p:nvPicPr>
        <p:blipFill rotWithShape="1">
          <a:blip r:embed="rId3">
            <a:alphaModFix/>
          </a:blip>
          <a:srcRect l="30187" r="26283" b="31852"/>
          <a:stretch/>
        </p:blipFill>
        <p:spPr>
          <a:xfrm>
            <a:off x="142856" y="1397165"/>
            <a:ext cx="3338775" cy="2695110"/>
          </a:xfrm>
          <a:prstGeom prst="rect">
            <a:avLst/>
          </a:prstGeom>
          <a:noFill/>
          <a:ln>
            <a:noFill/>
          </a:ln>
        </p:spPr>
      </p:pic>
      <p:sp>
        <p:nvSpPr>
          <p:cNvPr id="517" name="Google Shape;517;p66"/>
          <p:cNvSpPr txBox="1"/>
          <p:nvPr/>
        </p:nvSpPr>
        <p:spPr>
          <a:xfrm>
            <a:off x="3481631" y="1561857"/>
            <a:ext cx="3008025" cy="969474"/>
          </a:xfrm>
          <a:prstGeom prst="rect">
            <a:avLst/>
          </a:prstGeom>
          <a:noFill/>
          <a:ln>
            <a:noFill/>
          </a:ln>
        </p:spPr>
        <p:txBody>
          <a:bodyPr spcFirstLastPara="1" wrap="square" lIns="68569" tIns="68569" rIns="68569" bIns="68569" anchor="t" anchorCtr="0">
            <a:spAutoFit/>
          </a:bodyPr>
          <a:lstStyle/>
          <a:p>
            <a:pPr algn="ctr"/>
            <a:r>
              <a:rPr lang="en" sz="1350">
                <a:latin typeface="Lato"/>
                <a:ea typeface="Lato"/>
                <a:cs typeface="Lato"/>
                <a:sym typeface="Lato"/>
              </a:rPr>
              <a:t>A multi-layer perceptron is a series of affine transformations of an input vector, each of which is wrapped in a non-linear activation function.</a:t>
            </a:r>
            <a:endParaRPr sz="1350">
              <a:latin typeface="Lato"/>
              <a:ea typeface="Lato"/>
              <a:cs typeface="Lato"/>
              <a:sym typeface="Lato"/>
            </a:endParaRPr>
          </a:p>
        </p:txBody>
      </p:sp>
      <p:sp>
        <p:nvSpPr>
          <p:cNvPr id="518" name="Google Shape;518;p66"/>
          <p:cNvSpPr txBox="1"/>
          <p:nvPr/>
        </p:nvSpPr>
        <p:spPr>
          <a:xfrm>
            <a:off x="3316256" y="3544050"/>
            <a:ext cx="3338775" cy="346226"/>
          </a:xfrm>
          <a:prstGeom prst="rect">
            <a:avLst/>
          </a:prstGeom>
          <a:noFill/>
          <a:ln>
            <a:noFill/>
          </a:ln>
        </p:spPr>
        <p:txBody>
          <a:bodyPr spcFirstLastPara="1" wrap="square" lIns="68569" tIns="68569" rIns="68569" bIns="68569" anchor="t" anchorCtr="0">
            <a:spAutoFit/>
          </a:bodyPr>
          <a:lstStyle/>
          <a:p>
            <a:pPr algn="ctr"/>
            <a:r>
              <a:rPr lang="en" sz="1350">
                <a:latin typeface="Lato"/>
                <a:ea typeface="Lato"/>
                <a:cs typeface="Lato"/>
                <a:sym typeface="Lato"/>
              </a:rPr>
              <a:t>(</a:t>
            </a:r>
            <a:r>
              <a:rPr lang="en" sz="1350" i="1">
                <a:latin typeface="Lato"/>
                <a:ea typeface="Lato"/>
                <a:cs typeface="Lato"/>
                <a:sym typeface="Lato"/>
              </a:rPr>
              <a:t>Translation:</a:t>
            </a:r>
            <a:r>
              <a:rPr lang="en" sz="1350">
                <a:latin typeface="Lato"/>
                <a:ea typeface="Lato"/>
                <a:cs typeface="Lato"/>
                <a:sym typeface="Lato"/>
              </a:rPr>
              <a:t> </a:t>
            </a:r>
            <a:r>
              <a:rPr lang="en" sz="1350" u="sng">
                <a:latin typeface="Lato"/>
                <a:ea typeface="Lato"/>
                <a:cs typeface="Lato"/>
                <a:sym typeface="Lato"/>
              </a:rPr>
              <a:t>an MLP is a fancy function</a:t>
            </a:r>
            <a:r>
              <a:rPr lang="en" sz="1350">
                <a:latin typeface="Lato"/>
                <a:ea typeface="Lato"/>
                <a:cs typeface="Lato"/>
                <a:sym typeface="Lato"/>
              </a:rPr>
              <a:t>)</a:t>
            </a:r>
            <a:endParaRPr sz="1350">
              <a:latin typeface="Lato"/>
              <a:ea typeface="Lato"/>
              <a:cs typeface="Lato"/>
              <a:sym typeface="Lato"/>
            </a:endParaRPr>
          </a:p>
        </p:txBody>
      </p:sp>
      <p:pic>
        <p:nvPicPr>
          <p:cNvPr id="519" name="Google Shape;519;p66"/>
          <p:cNvPicPr preferRelativeResize="0"/>
          <p:nvPr/>
        </p:nvPicPr>
        <p:blipFill>
          <a:blip r:embed="rId4">
            <a:alphaModFix/>
          </a:blip>
          <a:stretch>
            <a:fillRect/>
          </a:stretch>
        </p:blipFill>
        <p:spPr>
          <a:xfrm>
            <a:off x="5060776" y="3094275"/>
            <a:ext cx="871406" cy="177169"/>
          </a:xfrm>
          <a:prstGeom prst="rect">
            <a:avLst/>
          </a:prstGeom>
          <a:noFill/>
          <a:ln>
            <a:noFill/>
          </a:ln>
        </p:spPr>
      </p:pic>
      <p:pic>
        <p:nvPicPr>
          <p:cNvPr id="520" name="Google Shape;520;p66"/>
          <p:cNvPicPr preferRelativeResize="0"/>
          <p:nvPr/>
        </p:nvPicPr>
        <p:blipFill>
          <a:blip r:embed="rId5">
            <a:alphaModFix/>
          </a:blip>
          <a:stretch>
            <a:fillRect/>
          </a:stretch>
        </p:blipFill>
        <p:spPr>
          <a:xfrm>
            <a:off x="4061167" y="2728163"/>
            <a:ext cx="1848956" cy="286069"/>
          </a:xfrm>
          <a:prstGeom prst="rect">
            <a:avLst/>
          </a:prstGeom>
          <a:noFill/>
          <a:ln>
            <a:noFill/>
          </a:ln>
        </p:spPr>
      </p:pic>
      <p:sp>
        <p:nvSpPr>
          <p:cNvPr id="2" name="Google Shape;315;p40">
            <a:extLst>
              <a:ext uri="{FF2B5EF4-FFF2-40B4-BE49-F238E27FC236}">
                <a16:creationId xmlns:a16="http://schemas.microsoft.com/office/drawing/2014/main" id="{D7662099-1329-1B07-1290-F77ADFAA29EE}"/>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7"/>
          <p:cNvSpPr txBox="1">
            <a:spLocks noGrp="1"/>
          </p:cNvSpPr>
          <p:nvPr>
            <p:ph type="title"/>
          </p:nvPr>
        </p:nvSpPr>
        <p:spPr>
          <a:xfrm>
            <a:off x="547088" y="1639445"/>
            <a:ext cx="5766525" cy="401400"/>
          </a:xfrm>
          <a:prstGeom prst="rect">
            <a:avLst/>
          </a:prstGeom>
        </p:spPr>
        <p:txBody>
          <a:bodyPr spcFirstLastPara="1" wrap="square" lIns="68569" tIns="68569" rIns="68569" bIns="68569" anchor="t" anchorCtr="0">
            <a:normAutofit fontScale="90000"/>
          </a:bodyPr>
          <a:lstStyle/>
          <a:p>
            <a:r>
              <a:rPr lang="en"/>
              <a:t>A Note on Nonlinearity</a:t>
            </a:r>
            <a:endParaRPr/>
          </a:p>
        </p:txBody>
      </p:sp>
      <p:sp>
        <p:nvSpPr>
          <p:cNvPr id="2" name="Google Shape;315;p40">
            <a:extLst>
              <a:ext uri="{FF2B5EF4-FFF2-40B4-BE49-F238E27FC236}">
                <a16:creationId xmlns:a16="http://schemas.microsoft.com/office/drawing/2014/main" id="{CBA08CEB-5966-9D08-9DD4-4226BD8D6F78}"/>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3"/>
          <p:cNvPicPr preferRelativeResize="0"/>
          <p:nvPr/>
        </p:nvPicPr>
        <p:blipFill>
          <a:blip r:embed="rId3">
            <a:alphaModFix/>
          </a:blip>
          <a:stretch>
            <a:fillRect/>
          </a:stretch>
        </p:blipFill>
        <p:spPr>
          <a:xfrm>
            <a:off x="1978182" y="1346605"/>
            <a:ext cx="2901658" cy="2831134"/>
          </a:xfrm>
          <a:prstGeom prst="rect">
            <a:avLst/>
          </a:prstGeom>
          <a:noFill/>
          <a:ln>
            <a:noFill/>
          </a:ln>
        </p:spPr>
      </p:pic>
      <p:sp>
        <p:nvSpPr>
          <p:cNvPr id="262" name="Google Shape;262;p33"/>
          <p:cNvSpPr/>
          <p:nvPr/>
        </p:nvSpPr>
        <p:spPr>
          <a:xfrm>
            <a:off x="496590" y="100028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7"/>
          <p:cNvSpPr txBox="1">
            <a:spLocks noGrp="1"/>
          </p:cNvSpPr>
          <p:nvPr>
            <p:ph type="title"/>
          </p:nvPr>
        </p:nvSpPr>
        <p:spPr>
          <a:xfrm>
            <a:off x="547088" y="1639445"/>
            <a:ext cx="5766525" cy="401400"/>
          </a:xfrm>
          <a:prstGeom prst="rect">
            <a:avLst/>
          </a:prstGeom>
        </p:spPr>
        <p:txBody>
          <a:bodyPr spcFirstLastPara="1" wrap="square" lIns="68569" tIns="68569" rIns="68569" bIns="68569" anchor="t" anchorCtr="0">
            <a:normAutofit fontScale="90000"/>
          </a:bodyPr>
          <a:lstStyle/>
          <a:p>
            <a:r>
              <a:rPr lang="en"/>
              <a:t>A Note on Nonlinearity</a:t>
            </a:r>
            <a:endParaRPr/>
          </a:p>
        </p:txBody>
      </p:sp>
      <p:sp>
        <p:nvSpPr>
          <p:cNvPr id="526" name="Google Shape;526;p67"/>
          <p:cNvSpPr txBox="1">
            <a:spLocks noGrp="1"/>
          </p:cNvSpPr>
          <p:nvPr>
            <p:ph type="body" idx="1"/>
          </p:nvPr>
        </p:nvSpPr>
        <p:spPr>
          <a:xfrm>
            <a:off x="547088" y="2071688"/>
            <a:ext cx="5766525" cy="1872450"/>
          </a:xfrm>
          <a:prstGeom prst="rect">
            <a:avLst/>
          </a:prstGeom>
        </p:spPr>
        <p:txBody>
          <a:bodyPr spcFirstLastPara="1" wrap="square" lIns="68569" tIns="68569" rIns="68569" bIns="68569" anchor="ctr" anchorCtr="0">
            <a:normAutofit/>
          </a:bodyPr>
          <a:lstStyle/>
          <a:p>
            <a:pPr marL="0" indent="0">
              <a:buNone/>
            </a:pPr>
            <a:r>
              <a:rPr lang="en" sz="1200" dirty="0"/>
              <a:t>Without a non-linear activation function, a series of linear transformations would result in just a linear transformation of the input to the output.</a:t>
            </a:r>
            <a:endParaRPr sz="1200" dirty="0"/>
          </a:p>
          <a:p>
            <a:pPr marL="0" indent="0">
              <a:spcBef>
                <a:spcPts val="900"/>
              </a:spcBef>
              <a:buNone/>
            </a:pPr>
            <a:endParaRPr sz="1200" dirty="0"/>
          </a:p>
          <a:p>
            <a:pPr marL="0" indent="0">
              <a:spcBef>
                <a:spcPts val="900"/>
              </a:spcBef>
              <a:spcAft>
                <a:spcPts val="900"/>
              </a:spcAft>
              <a:buNone/>
            </a:pPr>
            <a:r>
              <a:rPr lang="en" sz="1200" dirty="0"/>
              <a:t>We would still be stuck in the land of linear separability!</a:t>
            </a:r>
            <a:endParaRPr sz="1200" dirty="0"/>
          </a:p>
        </p:txBody>
      </p:sp>
      <p:sp>
        <p:nvSpPr>
          <p:cNvPr id="2" name="Google Shape;315;p40">
            <a:extLst>
              <a:ext uri="{FF2B5EF4-FFF2-40B4-BE49-F238E27FC236}">
                <a16:creationId xmlns:a16="http://schemas.microsoft.com/office/drawing/2014/main" id="{CBA08CEB-5966-9D08-9DD4-4226BD8D6F78}"/>
              </a:ext>
            </a:extLst>
          </p:cNvPr>
          <p:cNvSpPr/>
          <p:nvPr/>
        </p:nvSpPr>
        <p:spPr>
          <a:xfrm>
            <a:off x="525237" y="98080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extLst>
      <p:ext uri="{BB962C8B-B14F-4D97-AF65-F5344CB8AC3E}">
        <p14:creationId xmlns:p14="http://schemas.microsoft.com/office/powerpoint/2010/main" val="3645335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8"/>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a:t>Common nonlinear functions</a:t>
            </a:r>
            <a:endParaRPr/>
          </a:p>
        </p:txBody>
      </p:sp>
      <p:pic>
        <p:nvPicPr>
          <p:cNvPr id="532" name="Google Shape;532;p68"/>
          <p:cNvPicPr preferRelativeResize="0"/>
          <p:nvPr/>
        </p:nvPicPr>
        <p:blipFill>
          <a:blip r:embed="rId3">
            <a:alphaModFix/>
          </a:blip>
          <a:stretch>
            <a:fillRect/>
          </a:stretch>
        </p:blipFill>
        <p:spPr>
          <a:xfrm>
            <a:off x="547088" y="2033325"/>
            <a:ext cx="2774570" cy="2238638"/>
          </a:xfrm>
          <a:prstGeom prst="rect">
            <a:avLst/>
          </a:prstGeom>
          <a:noFill/>
          <a:ln>
            <a:noFill/>
          </a:ln>
        </p:spPr>
      </p:pic>
      <p:pic>
        <p:nvPicPr>
          <p:cNvPr id="533" name="Google Shape;533;p68"/>
          <p:cNvPicPr preferRelativeResize="0"/>
          <p:nvPr/>
        </p:nvPicPr>
        <p:blipFill>
          <a:blip r:embed="rId4">
            <a:alphaModFix/>
          </a:blip>
          <a:stretch>
            <a:fillRect/>
          </a:stretch>
        </p:blipFill>
        <p:spPr>
          <a:xfrm>
            <a:off x="3380437" y="2733056"/>
            <a:ext cx="3148763" cy="401400"/>
          </a:xfrm>
          <a:prstGeom prst="rect">
            <a:avLst/>
          </a:prstGeom>
          <a:noFill/>
          <a:ln>
            <a:noFill/>
          </a:ln>
        </p:spPr>
      </p:pic>
      <p:pic>
        <p:nvPicPr>
          <p:cNvPr id="534" name="Google Shape;534;p68"/>
          <p:cNvPicPr preferRelativeResize="0"/>
          <p:nvPr/>
        </p:nvPicPr>
        <p:blipFill rotWithShape="1">
          <a:blip r:embed="rId5">
            <a:alphaModFix/>
          </a:blip>
          <a:srcRect r="50347"/>
          <a:stretch/>
        </p:blipFill>
        <p:spPr>
          <a:xfrm>
            <a:off x="3462076" y="3376444"/>
            <a:ext cx="1876163" cy="209925"/>
          </a:xfrm>
          <a:prstGeom prst="rect">
            <a:avLst/>
          </a:prstGeom>
          <a:noFill/>
          <a:ln>
            <a:noFill/>
          </a:ln>
        </p:spPr>
      </p:pic>
      <p:pic>
        <p:nvPicPr>
          <p:cNvPr id="535" name="Google Shape;535;p68"/>
          <p:cNvPicPr preferRelativeResize="0"/>
          <p:nvPr/>
        </p:nvPicPr>
        <p:blipFill>
          <a:blip r:embed="rId6">
            <a:alphaModFix/>
          </a:blip>
          <a:stretch>
            <a:fillRect/>
          </a:stretch>
        </p:blipFill>
        <p:spPr>
          <a:xfrm>
            <a:off x="4337679" y="2015090"/>
            <a:ext cx="2191521" cy="450459"/>
          </a:xfrm>
          <a:prstGeom prst="rect">
            <a:avLst/>
          </a:prstGeom>
          <a:noFill/>
          <a:ln>
            <a:noFill/>
          </a:ln>
        </p:spPr>
      </p:pic>
      <p:pic>
        <p:nvPicPr>
          <p:cNvPr id="536" name="Google Shape;536;p68"/>
          <p:cNvPicPr preferRelativeResize="0"/>
          <p:nvPr/>
        </p:nvPicPr>
        <p:blipFill rotWithShape="1">
          <a:blip r:embed="rId5">
            <a:alphaModFix/>
          </a:blip>
          <a:srcRect l="50347"/>
          <a:stretch/>
        </p:blipFill>
        <p:spPr>
          <a:xfrm>
            <a:off x="4653038" y="3665963"/>
            <a:ext cx="1876163" cy="209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0537-217D-0D3F-33D2-8A1A65E6CFDE}"/>
              </a:ext>
            </a:extLst>
          </p:cNvPr>
          <p:cNvSpPr>
            <a:spLocks noGrp="1"/>
          </p:cNvSpPr>
          <p:nvPr>
            <p:ph type="title"/>
          </p:nvPr>
        </p:nvSpPr>
        <p:spPr/>
        <p:txBody>
          <a:bodyPr/>
          <a:lstStyle/>
          <a:p>
            <a:r>
              <a:rPr lang="en-US" dirty="0"/>
              <a:t>Backpropagation</a:t>
            </a:r>
            <a:endParaRPr lang="en-NL" dirty="0"/>
          </a:p>
        </p:txBody>
      </p:sp>
    </p:spTree>
    <p:extLst>
      <p:ext uri="{BB962C8B-B14F-4D97-AF65-F5344CB8AC3E}">
        <p14:creationId xmlns:p14="http://schemas.microsoft.com/office/powerpoint/2010/main" val="1619510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69"/>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dirty="0"/>
              <a:t>Implementing learning: Gradient descent</a:t>
            </a:r>
            <a:endParaRPr dirty="0"/>
          </a:p>
        </p:txBody>
      </p:sp>
      <p:pic>
        <p:nvPicPr>
          <p:cNvPr id="542" name="Google Shape;542;p69"/>
          <p:cNvPicPr preferRelativeResize="0"/>
          <p:nvPr/>
        </p:nvPicPr>
        <p:blipFill>
          <a:blip r:embed="rId3">
            <a:alphaModFix/>
          </a:blip>
          <a:stretch>
            <a:fillRect/>
          </a:stretch>
        </p:blipFill>
        <p:spPr>
          <a:xfrm>
            <a:off x="2243139" y="3396657"/>
            <a:ext cx="2143232" cy="458342"/>
          </a:xfrm>
          <a:prstGeom prst="rect">
            <a:avLst/>
          </a:prstGeom>
          <a:noFill/>
          <a:ln>
            <a:noFill/>
          </a:ln>
        </p:spPr>
      </p:pic>
      <p:sp>
        <p:nvSpPr>
          <p:cNvPr id="543" name="Google Shape;543;p69"/>
          <p:cNvSpPr txBox="1"/>
          <p:nvPr/>
        </p:nvSpPr>
        <p:spPr>
          <a:xfrm>
            <a:off x="917400" y="2492794"/>
            <a:ext cx="5174017" cy="1985137"/>
          </a:xfrm>
          <a:prstGeom prst="rect">
            <a:avLst/>
          </a:prstGeom>
          <a:noFill/>
          <a:ln>
            <a:noFill/>
          </a:ln>
        </p:spPr>
        <p:txBody>
          <a:bodyPr spcFirstLastPara="1" wrap="square" lIns="68569" tIns="68569" rIns="68569" bIns="68569" anchor="t" anchorCtr="0">
            <a:spAutoFit/>
          </a:bodyPr>
          <a:lstStyle/>
          <a:p>
            <a:r>
              <a:rPr lang="en" sz="1200" dirty="0">
                <a:latin typeface="Lato"/>
                <a:ea typeface="Lato"/>
                <a:cs typeface="Lato"/>
                <a:sym typeface="Lato"/>
              </a:rPr>
              <a:t>Given:</a:t>
            </a:r>
            <a:endParaRPr sz="1200" dirty="0">
              <a:latin typeface="Lato"/>
              <a:ea typeface="Lato"/>
              <a:cs typeface="Lato"/>
              <a:sym typeface="Lato"/>
            </a:endParaRPr>
          </a:p>
          <a:p>
            <a:pPr marL="342900" indent="-247650">
              <a:buSzPts val="1600"/>
              <a:buFont typeface="Lato"/>
              <a:buChar char="-"/>
            </a:pPr>
            <a:r>
              <a:rPr lang="en" sz="1200" dirty="0">
                <a:latin typeface="Lato"/>
                <a:ea typeface="Lato"/>
                <a:cs typeface="Lato"/>
                <a:sym typeface="Lato"/>
              </a:rPr>
              <a:t>Family of parameters        (e.g. possible weights of a NN)</a:t>
            </a:r>
            <a:endParaRPr sz="1200" dirty="0">
              <a:latin typeface="Lato"/>
              <a:ea typeface="Lato"/>
              <a:cs typeface="Lato"/>
              <a:sym typeface="Lato"/>
            </a:endParaRPr>
          </a:p>
          <a:p>
            <a:pPr marL="342900" indent="-247650">
              <a:buSzPts val="1600"/>
              <a:buFont typeface="Lato"/>
              <a:buChar char="-"/>
            </a:pPr>
            <a:r>
              <a:rPr lang="en" sz="1200" dirty="0">
                <a:latin typeface="Lato"/>
                <a:ea typeface="Lato"/>
                <a:cs typeface="Lato"/>
                <a:sym typeface="Lato"/>
              </a:rPr>
              <a:t>Differentiable risk function </a:t>
            </a:r>
            <a:endParaRPr sz="1200" dirty="0">
              <a:latin typeface="Lato"/>
              <a:ea typeface="Lato"/>
              <a:cs typeface="Lato"/>
              <a:sym typeface="Lato"/>
            </a:endParaRPr>
          </a:p>
          <a:p>
            <a:endParaRPr sz="1200" dirty="0">
              <a:latin typeface="Lato"/>
              <a:ea typeface="Lato"/>
              <a:cs typeface="Lato"/>
              <a:sym typeface="Lato"/>
            </a:endParaRPr>
          </a:p>
          <a:p>
            <a:br>
              <a:rPr lang="en" sz="1200" dirty="0">
                <a:latin typeface="Lato"/>
                <a:ea typeface="Lato"/>
                <a:cs typeface="Lato"/>
                <a:sym typeface="Lato"/>
              </a:rPr>
            </a:br>
            <a:r>
              <a:rPr lang="en" sz="1200" dirty="0">
                <a:latin typeface="Lato"/>
                <a:ea typeface="Lato"/>
                <a:cs typeface="Lato"/>
                <a:sym typeface="Lato"/>
              </a:rPr>
              <a:t>Goal:</a:t>
            </a:r>
          </a:p>
          <a:p>
            <a:endParaRPr lang="en" sz="1200" dirty="0">
              <a:latin typeface="Lato"/>
              <a:ea typeface="Lato"/>
              <a:cs typeface="Lato"/>
              <a:sym typeface="Lato"/>
            </a:endParaRPr>
          </a:p>
          <a:p>
            <a:endParaRPr lang="en" sz="1200" dirty="0">
              <a:latin typeface="Lato"/>
              <a:ea typeface="Lato"/>
              <a:cs typeface="Lato"/>
              <a:sym typeface="Lato"/>
            </a:endParaRPr>
          </a:p>
          <a:p>
            <a:r>
              <a:rPr lang="en" sz="1200" i="1" dirty="0">
                <a:latin typeface="Lato"/>
                <a:ea typeface="Lato"/>
                <a:cs typeface="Lato"/>
                <a:sym typeface="Lato"/>
              </a:rPr>
              <a:t>Backprop</a:t>
            </a:r>
            <a:r>
              <a:rPr lang="en" sz="1200" dirty="0">
                <a:latin typeface="Lato"/>
                <a:ea typeface="Lato"/>
                <a:cs typeface="Lato"/>
                <a:sym typeface="Lato"/>
              </a:rPr>
              <a:t>: A specific implementation of GD, where errors are passed backwards through layers</a:t>
            </a:r>
            <a:endParaRPr sz="1200" dirty="0">
              <a:latin typeface="Lato"/>
              <a:ea typeface="Lato"/>
              <a:cs typeface="Lato"/>
              <a:sym typeface="Lato"/>
            </a:endParaRPr>
          </a:p>
        </p:txBody>
      </p:sp>
      <p:pic>
        <p:nvPicPr>
          <p:cNvPr id="544" name="Google Shape;544;p69"/>
          <p:cNvPicPr preferRelativeResize="0"/>
          <p:nvPr/>
        </p:nvPicPr>
        <p:blipFill rotWithShape="1">
          <a:blip r:embed="rId3">
            <a:alphaModFix/>
          </a:blip>
          <a:srcRect l="54319" t="61118" r="37754"/>
          <a:stretch/>
        </p:blipFill>
        <p:spPr>
          <a:xfrm>
            <a:off x="2782313" y="2740463"/>
            <a:ext cx="172947" cy="181434"/>
          </a:xfrm>
          <a:prstGeom prst="rect">
            <a:avLst/>
          </a:prstGeom>
          <a:noFill/>
          <a:ln>
            <a:noFill/>
          </a:ln>
        </p:spPr>
      </p:pic>
      <p:pic>
        <p:nvPicPr>
          <p:cNvPr id="545" name="Google Shape;545;p69"/>
          <p:cNvPicPr preferRelativeResize="0"/>
          <p:nvPr/>
        </p:nvPicPr>
        <p:blipFill rotWithShape="1">
          <a:blip r:embed="rId3">
            <a:alphaModFix/>
          </a:blip>
          <a:srcRect l="73531" b="31675"/>
          <a:stretch/>
        </p:blipFill>
        <p:spPr>
          <a:xfrm>
            <a:off x="3146252" y="2937675"/>
            <a:ext cx="357249" cy="19721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70"/>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dirty="0"/>
              <a:t>Gradient descent</a:t>
            </a:r>
            <a:endParaRPr dirty="0"/>
          </a:p>
        </p:txBody>
      </p:sp>
      <p:pic>
        <p:nvPicPr>
          <p:cNvPr id="551" name="Google Shape;551;p70"/>
          <p:cNvPicPr preferRelativeResize="0"/>
          <p:nvPr/>
        </p:nvPicPr>
        <p:blipFill>
          <a:blip r:embed="rId3">
            <a:alphaModFix/>
          </a:blip>
          <a:stretch>
            <a:fillRect/>
          </a:stretch>
        </p:blipFill>
        <p:spPr>
          <a:xfrm>
            <a:off x="1554460" y="2033325"/>
            <a:ext cx="3087360" cy="223863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71"/>
          <p:cNvSpPr txBox="1">
            <a:spLocks noGrp="1"/>
          </p:cNvSpPr>
          <p:nvPr>
            <p:ph type="title"/>
          </p:nvPr>
        </p:nvSpPr>
        <p:spPr>
          <a:xfrm>
            <a:off x="545738" y="1353694"/>
            <a:ext cx="1018350" cy="401400"/>
          </a:xfrm>
          <a:prstGeom prst="rect">
            <a:avLst/>
          </a:prstGeom>
          <a:solidFill>
            <a:schemeClr val="lt1"/>
          </a:solidFill>
        </p:spPr>
        <p:txBody>
          <a:bodyPr spcFirstLastPara="1" wrap="square" lIns="68569" tIns="68569" rIns="68569" bIns="68569" anchor="t" anchorCtr="0">
            <a:normAutofit fontScale="90000"/>
          </a:bodyPr>
          <a:lstStyle/>
          <a:p>
            <a:r>
              <a:rPr lang="en"/>
              <a:t> </a:t>
            </a:r>
            <a:endParaRPr/>
          </a:p>
        </p:txBody>
      </p:sp>
      <p:pic>
        <p:nvPicPr>
          <p:cNvPr id="557" name="Google Shape;557;p71"/>
          <p:cNvPicPr preferRelativeResize="0"/>
          <p:nvPr/>
        </p:nvPicPr>
        <p:blipFill>
          <a:blip r:embed="rId3">
            <a:alphaModFix/>
          </a:blip>
          <a:stretch>
            <a:fillRect/>
          </a:stretch>
        </p:blipFill>
        <p:spPr>
          <a:xfrm>
            <a:off x="274320" y="1191578"/>
            <a:ext cx="4491990" cy="3261876"/>
          </a:xfrm>
          <a:prstGeom prst="rect">
            <a:avLst/>
          </a:prstGeom>
          <a:noFill/>
          <a:ln>
            <a:noFill/>
          </a:ln>
        </p:spPr>
      </p:pic>
      <p:sp>
        <p:nvSpPr>
          <p:cNvPr id="558" name="Google Shape;558;p71"/>
          <p:cNvSpPr txBox="1"/>
          <p:nvPr/>
        </p:nvSpPr>
        <p:spPr>
          <a:xfrm>
            <a:off x="1469381" y="4101994"/>
            <a:ext cx="691650" cy="300060"/>
          </a:xfrm>
          <a:prstGeom prst="rect">
            <a:avLst/>
          </a:prstGeom>
          <a:noFill/>
          <a:ln>
            <a:noFill/>
          </a:ln>
        </p:spPr>
        <p:txBody>
          <a:bodyPr spcFirstLastPara="1" wrap="square" lIns="68569" tIns="68569" rIns="68569" bIns="68569" anchor="t" anchorCtr="0">
            <a:spAutoFit/>
          </a:bodyPr>
          <a:lstStyle/>
          <a:p>
            <a:pPr algn="ctr"/>
            <a:r>
              <a:rPr lang="en" sz="1050">
                <a:latin typeface="Lato"/>
                <a:ea typeface="Lato"/>
                <a:cs typeface="Lato"/>
                <a:sym typeface="Lato"/>
              </a:rPr>
              <a:t>“Guess”</a:t>
            </a:r>
            <a:endParaRPr sz="1050">
              <a:latin typeface="Lato"/>
              <a:ea typeface="Lato"/>
              <a:cs typeface="Lato"/>
              <a:sym typeface="Lato"/>
            </a:endParaRPr>
          </a:p>
        </p:txBody>
      </p:sp>
      <p:sp>
        <p:nvSpPr>
          <p:cNvPr id="559" name="Google Shape;559;p71"/>
          <p:cNvSpPr/>
          <p:nvPr/>
        </p:nvSpPr>
        <p:spPr>
          <a:xfrm>
            <a:off x="2098010" y="4026825"/>
            <a:ext cx="488775" cy="240619"/>
          </a:xfrm>
          <a:custGeom>
            <a:avLst/>
            <a:gdLst/>
            <a:ahLst/>
            <a:cxnLst/>
            <a:rect l="l" t="t" r="r" b="b"/>
            <a:pathLst>
              <a:path w="26068" h="12833" extrusionOk="0">
                <a:moveTo>
                  <a:pt x="0" y="12833"/>
                </a:moveTo>
                <a:cubicBezTo>
                  <a:pt x="3676" y="12499"/>
                  <a:pt x="17713" y="12967"/>
                  <a:pt x="22058" y="10828"/>
                </a:cubicBezTo>
                <a:cubicBezTo>
                  <a:pt x="26403" y="8689"/>
                  <a:pt x="25400" y="1805"/>
                  <a:pt x="26068" y="0"/>
                </a:cubicBezTo>
              </a:path>
            </a:pathLst>
          </a:custGeom>
          <a:noFill/>
          <a:ln w="9525" cap="flat" cmpd="sng">
            <a:solidFill>
              <a:schemeClr val="dk2"/>
            </a:solidFill>
            <a:prstDash val="solid"/>
            <a:round/>
            <a:headEnd type="none" w="med" len="med"/>
            <a:tailEnd type="stealth" w="med" len="med"/>
          </a:ln>
        </p:spPr>
      </p:sp>
      <p:pic>
        <p:nvPicPr>
          <p:cNvPr id="560" name="Google Shape;560;p71"/>
          <p:cNvPicPr preferRelativeResize="0"/>
          <p:nvPr/>
        </p:nvPicPr>
        <p:blipFill>
          <a:blip r:embed="rId4">
            <a:alphaModFix/>
          </a:blip>
          <a:stretch>
            <a:fillRect/>
          </a:stretch>
        </p:blipFill>
        <p:spPr>
          <a:xfrm>
            <a:off x="5045756" y="2455969"/>
            <a:ext cx="1757738" cy="483506"/>
          </a:xfrm>
          <a:prstGeom prst="rect">
            <a:avLst/>
          </a:prstGeom>
          <a:noFill/>
          <a:ln>
            <a:noFill/>
          </a:ln>
        </p:spPr>
      </p:pic>
      <p:sp>
        <p:nvSpPr>
          <p:cNvPr id="561" name="Google Shape;561;p71"/>
          <p:cNvSpPr txBox="1"/>
          <p:nvPr/>
        </p:nvSpPr>
        <p:spPr>
          <a:xfrm>
            <a:off x="5242500" y="1921369"/>
            <a:ext cx="1442475" cy="323143"/>
          </a:xfrm>
          <a:prstGeom prst="rect">
            <a:avLst/>
          </a:prstGeom>
          <a:noFill/>
          <a:ln>
            <a:noFill/>
          </a:ln>
        </p:spPr>
        <p:txBody>
          <a:bodyPr spcFirstLastPara="1" wrap="square" lIns="68569" tIns="68569" rIns="68569" bIns="68569" anchor="t" anchorCtr="0">
            <a:spAutoFit/>
          </a:bodyPr>
          <a:lstStyle/>
          <a:p>
            <a:pPr algn="ctr"/>
            <a:r>
              <a:rPr lang="en" sz="1200">
                <a:latin typeface="Lato"/>
                <a:ea typeface="Lato"/>
                <a:cs typeface="Lato"/>
                <a:sym typeface="Lato"/>
              </a:rPr>
              <a:t>“</a:t>
            </a:r>
            <a:r>
              <a:rPr lang="en" sz="1200" i="1">
                <a:latin typeface="Lato"/>
                <a:ea typeface="Lato"/>
                <a:cs typeface="Lato"/>
                <a:sym typeface="Lato"/>
              </a:rPr>
              <a:t>Learning rate</a:t>
            </a:r>
            <a:r>
              <a:rPr lang="en" sz="1200">
                <a:latin typeface="Lato"/>
                <a:ea typeface="Lato"/>
                <a:cs typeface="Lato"/>
                <a:sym typeface="Lato"/>
              </a:rPr>
              <a:t>”</a:t>
            </a:r>
            <a:endParaRPr sz="1200">
              <a:latin typeface="Lato"/>
              <a:ea typeface="Lato"/>
              <a:cs typeface="Lato"/>
              <a:sym typeface="Lato"/>
            </a:endParaRPr>
          </a:p>
        </p:txBody>
      </p:sp>
      <p:cxnSp>
        <p:nvCxnSpPr>
          <p:cNvPr id="562" name="Google Shape;562;p71"/>
          <p:cNvCxnSpPr/>
          <p:nvPr/>
        </p:nvCxnSpPr>
        <p:spPr>
          <a:xfrm flipH="1">
            <a:off x="5924175" y="2192044"/>
            <a:ext cx="5850" cy="397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72"/>
          <p:cNvSpPr txBox="1">
            <a:spLocks noGrp="1"/>
          </p:cNvSpPr>
          <p:nvPr>
            <p:ph type="title"/>
          </p:nvPr>
        </p:nvSpPr>
        <p:spPr>
          <a:xfrm>
            <a:off x="545738" y="1353694"/>
            <a:ext cx="1018350" cy="401400"/>
          </a:xfrm>
          <a:prstGeom prst="rect">
            <a:avLst/>
          </a:prstGeom>
          <a:solidFill>
            <a:schemeClr val="lt1"/>
          </a:solidFill>
        </p:spPr>
        <p:txBody>
          <a:bodyPr spcFirstLastPara="1" wrap="square" lIns="68569" tIns="68569" rIns="68569" bIns="68569" anchor="t" anchorCtr="0">
            <a:normAutofit fontScale="90000"/>
          </a:bodyPr>
          <a:lstStyle/>
          <a:p>
            <a:r>
              <a:rPr lang="en"/>
              <a:t> </a:t>
            </a:r>
            <a:endParaRPr/>
          </a:p>
        </p:txBody>
      </p:sp>
      <p:pic>
        <p:nvPicPr>
          <p:cNvPr id="568" name="Google Shape;568;p72"/>
          <p:cNvPicPr preferRelativeResize="0"/>
          <p:nvPr/>
        </p:nvPicPr>
        <p:blipFill>
          <a:blip r:embed="rId3">
            <a:alphaModFix/>
          </a:blip>
          <a:stretch>
            <a:fillRect/>
          </a:stretch>
        </p:blipFill>
        <p:spPr>
          <a:xfrm>
            <a:off x="274320" y="1191578"/>
            <a:ext cx="4491990" cy="3266902"/>
          </a:xfrm>
          <a:prstGeom prst="rect">
            <a:avLst/>
          </a:prstGeom>
          <a:noFill/>
          <a:ln>
            <a:noFill/>
          </a:ln>
        </p:spPr>
      </p:pic>
      <p:pic>
        <p:nvPicPr>
          <p:cNvPr id="569" name="Google Shape;569;p72"/>
          <p:cNvPicPr preferRelativeResize="0"/>
          <p:nvPr/>
        </p:nvPicPr>
        <p:blipFill>
          <a:blip r:embed="rId4">
            <a:alphaModFix/>
          </a:blip>
          <a:stretch>
            <a:fillRect/>
          </a:stretch>
        </p:blipFill>
        <p:spPr>
          <a:xfrm>
            <a:off x="5045756" y="2455969"/>
            <a:ext cx="1757738" cy="48350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73"/>
          <p:cNvSpPr txBox="1">
            <a:spLocks noGrp="1"/>
          </p:cNvSpPr>
          <p:nvPr>
            <p:ph type="title"/>
          </p:nvPr>
        </p:nvSpPr>
        <p:spPr>
          <a:xfrm>
            <a:off x="545738" y="1353694"/>
            <a:ext cx="1018350" cy="401400"/>
          </a:xfrm>
          <a:prstGeom prst="rect">
            <a:avLst/>
          </a:prstGeom>
          <a:solidFill>
            <a:schemeClr val="lt1"/>
          </a:solidFill>
        </p:spPr>
        <p:txBody>
          <a:bodyPr spcFirstLastPara="1" wrap="square" lIns="68569" tIns="68569" rIns="68569" bIns="68569" anchor="t" anchorCtr="0">
            <a:normAutofit fontScale="90000"/>
          </a:bodyPr>
          <a:lstStyle/>
          <a:p>
            <a:r>
              <a:rPr lang="en"/>
              <a:t> </a:t>
            </a:r>
            <a:endParaRPr/>
          </a:p>
        </p:txBody>
      </p:sp>
      <p:pic>
        <p:nvPicPr>
          <p:cNvPr id="575" name="Google Shape;575;p73"/>
          <p:cNvPicPr preferRelativeResize="0"/>
          <p:nvPr/>
        </p:nvPicPr>
        <p:blipFill>
          <a:blip r:embed="rId3">
            <a:alphaModFix/>
          </a:blip>
          <a:stretch>
            <a:fillRect/>
          </a:stretch>
        </p:blipFill>
        <p:spPr>
          <a:xfrm>
            <a:off x="274320" y="1191578"/>
            <a:ext cx="4491990" cy="3254965"/>
          </a:xfrm>
          <a:prstGeom prst="rect">
            <a:avLst/>
          </a:prstGeom>
          <a:noFill/>
          <a:ln>
            <a:noFill/>
          </a:ln>
        </p:spPr>
      </p:pic>
      <p:pic>
        <p:nvPicPr>
          <p:cNvPr id="576" name="Google Shape;576;p73"/>
          <p:cNvPicPr preferRelativeResize="0"/>
          <p:nvPr/>
        </p:nvPicPr>
        <p:blipFill>
          <a:blip r:embed="rId4">
            <a:alphaModFix/>
          </a:blip>
          <a:stretch>
            <a:fillRect/>
          </a:stretch>
        </p:blipFill>
        <p:spPr>
          <a:xfrm>
            <a:off x="5045756" y="2455969"/>
            <a:ext cx="1757738" cy="48350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4"/>
          <p:cNvSpPr txBox="1">
            <a:spLocks noGrp="1"/>
          </p:cNvSpPr>
          <p:nvPr>
            <p:ph type="title"/>
          </p:nvPr>
        </p:nvSpPr>
        <p:spPr>
          <a:xfrm>
            <a:off x="545738" y="1353694"/>
            <a:ext cx="1018350" cy="401400"/>
          </a:xfrm>
          <a:prstGeom prst="rect">
            <a:avLst/>
          </a:prstGeom>
          <a:solidFill>
            <a:schemeClr val="lt1"/>
          </a:solidFill>
        </p:spPr>
        <p:txBody>
          <a:bodyPr spcFirstLastPara="1" wrap="square" lIns="68569" tIns="68569" rIns="68569" bIns="68569" anchor="t" anchorCtr="0">
            <a:normAutofit fontScale="90000"/>
          </a:bodyPr>
          <a:lstStyle/>
          <a:p>
            <a:r>
              <a:rPr lang="en"/>
              <a:t> </a:t>
            </a:r>
            <a:endParaRPr/>
          </a:p>
        </p:txBody>
      </p:sp>
      <p:pic>
        <p:nvPicPr>
          <p:cNvPr id="582" name="Google Shape;582;p74"/>
          <p:cNvPicPr preferRelativeResize="0"/>
          <p:nvPr/>
        </p:nvPicPr>
        <p:blipFill>
          <a:blip r:embed="rId3">
            <a:alphaModFix/>
          </a:blip>
          <a:stretch>
            <a:fillRect/>
          </a:stretch>
        </p:blipFill>
        <p:spPr>
          <a:xfrm>
            <a:off x="274320" y="1191578"/>
            <a:ext cx="4491990" cy="3254965"/>
          </a:xfrm>
          <a:prstGeom prst="rect">
            <a:avLst/>
          </a:prstGeom>
          <a:noFill/>
          <a:ln>
            <a:noFill/>
          </a:ln>
        </p:spPr>
      </p:pic>
      <p:sp>
        <p:nvSpPr>
          <p:cNvPr id="583" name="Google Shape;583;p74"/>
          <p:cNvSpPr txBox="1"/>
          <p:nvPr/>
        </p:nvSpPr>
        <p:spPr>
          <a:xfrm>
            <a:off x="4263713" y="3072450"/>
            <a:ext cx="2045250" cy="300060"/>
          </a:xfrm>
          <a:prstGeom prst="rect">
            <a:avLst/>
          </a:prstGeom>
          <a:noFill/>
          <a:ln>
            <a:noFill/>
          </a:ln>
        </p:spPr>
        <p:txBody>
          <a:bodyPr spcFirstLastPara="1" wrap="square" lIns="68569" tIns="68569" rIns="68569" bIns="68569" anchor="t" anchorCtr="0">
            <a:spAutoFit/>
          </a:bodyPr>
          <a:lstStyle/>
          <a:p>
            <a:r>
              <a:rPr lang="en" sz="1050">
                <a:latin typeface="Lato"/>
                <a:ea typeface="Lato"/>
                <a:cs typeface="Lato"/>
                <a:sym typeface="Lato"/>
              </a:rPr>
              <a:t>Converges to local minima</a:t>
            </a:r>
            <a:endParaRPr sz="1050">
              <a:latin typeface="Lato"/>
              <a:ea typeface="Lato"/>
              <a:cs typeface="Lato"/>
              <a:sym typeface="Lato"/>
            </a:endParaRPr>
          </a:p>
        </p:txBody>
      </p:sp>
      <p:sp>
        <p:nvSpPr>
          <p:cNvPr id="584" name="Google Shape;584;p74"/>
          <p:cNvSpPr/>
          <p:nvPr/>
        </p:nvSpPr>
        <p:spPr>
          <a:xfrm>
            <a:off x="3451556" y="3327488"/>
            <a:ext cx="985088" cy="220575"/>
          </a:xfrm>
          <a:custGeom>
            <a:avLst/>
            <a:gdLst/>
            <a:ahLst/>
            <a:cxnLst/>
            <a:rect l="l" t="t" r="r" b="b"/>
            <a:pathLst>
              <a:path w="52538" h="11764" extrusionOk="0">
                <a:moveTo>
                  <a:pt x="52538" y="0"/>
                </a:moveTo>
                <a:cubicBezTo>
                  <a:pt x="48461" y="1938"/>
                  <a:pt x="36830" y="11095"/>
                  <a:pt x="28074" y="11630"/>
                </a:cubicBezTo>
                <a:cubicBezTo>
                  <a:pt x="19318" y="12165"/>
                  <a:pt x="4679" y="4612"/>
                  <a:pt x="0" y="3208"/>
                </a:cubicBezTo>
              </a:path>
            </a:pathLst>
          </a:custGeom>
          <a:noFill/>
          <a:ln w="9525" cap="flat" cmpd="sng">
            <a:solidFill>
              <a:schemeClr val="dk2"/>
            </a:solidFill>
            <a:prstDash val="solid"/>
            <a:round/>
            <a:headEnd type="none" w="med" len="med"/>
            <a:tailEnd type="stealth" w="med" len="med"/>
          </a:ln>
        </p:spPr>
      </p:sp>
      <p:pic>
        <p:nvPicPr>
          <p:cNvPr id="585" name="Google Shape;585;p74"/>
          <p:cNvPicPr preferRelativeResize="0"/>
          <p:nvPr/>
        </p:nvPicPr>
        <p:blipFill>
          <a:blip r:embed="rId4">
            <a:alphaModFix/>
          </a:blip>
          <a:stretch>
            <a:fillRect/>
          </a:stretch>
        </p:blipFill>
        <p:spPr>
          <a:xfrm>
            <a:off x="5045756" y="2455969"/>
            <a:ext cx="1757738" cy="48350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75"/>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a:t>Optimizers</a:t>
            </a:r>
            <a:endParaRPr/>
          </a:p>
        </p:txBody>
      </p:sp>
      <p:sp>
        <p:nvSpPr>
          <p:cNvPr id="591" name="Google Shape;591;p75"/>
          <p:cNvSpPr txBox="1">
            <a:spLocks noGrp="1"/>
          </p:cNvSpPr>
          <p:nvPr>
            <p:ph type="body" idx="1"/>
          </p:nvPr>
        </p:nvSpPr>
        <p:spPr>
          <a:xfrm>
            <a:off x="547088" y="2202094"/>
            <a:ext cx="5766525" cy="2088000"/>
          </a:xfrm>
          <a:prstGeom prst="rect">
            <a:avLst/>
          </a:prstGeom>
        </p:spPr>
        <p:txBody>
          <a:bodyPr spcFirstLastPara="1" wrap="square" lIns="68569" tIns="68569" rIns="68569" bIns="68569" anchor="t" anchorCtr="0">
            <a:normAutofit/>
          </a:bodyPr>
          <a:lstStyle/>
          <a:p>
            <a:pPr marL="0" indent="0">
              <a:buNone/>
            </a:pPr>
            <a:r>
              <a:rPr lang="en" sz="1200" dirty="0"/>
              <a:t>Stochastic/Mini-batch GD: </a:t>
            </a:r>
            <a:r>
              <a:rPr lang="en" sz="1200" i="1" dirty="0"/>
              <a:t>Speed improvement</a:t>
            </a:r>
            <a:r>
              <a:rPr lang="en" sz="1200" dirty="0"/>
              <a:t>!</a:t>
            </a:r>
            <a:br>
              <a:rPr lang="en" sz="1200" dirty="0"/>
            </a:br>
            <a:r>
              <a:rPr lang="en" sz="1200" dirty="0"/>
              <a:t>	Perform backprop on </a:t>
            </a:r>
            <a:r>
              <a:rPr lang="en" sz="1200" i="1" dirty="0"/>
              <a:t>batches </a:t>
            </a:r>
            <a:r>
              <a:rPr lang="en" sz="1200" dirty="0"/>
              <a:t>of training samples instead of all at once</a:t>
            </a:r>
            <a:br>
              <a:rPr lang="en" sz="1200" dirty="0"/>
            </a:br>
            <a:r>
              <a:rPr lang="en" sz="1200" dirty="0"/>
              <a:t>	- Reduces the number of expensive backward passes</a:t>
            </a:r>
            <a:endParaRPr sz="1200" dirty="0"/>
          </a:p>
          <a:p>
            <a:pPr marL="0" indent="0">
              <a:spcBef>
                <a:spcPts val="900"/>
              </a:spcBef>
              <a:spcAft>
                <a:spcPts val="900"/>
              </a:spcAft>
              <a:buNone/>
            </a:pPr>
            <a:r>
              <a:rPr lang="en" sz="1200" dirty="0"/>
              <a:t>Optimizers determine exactly how gradient descent is implemented</a:t>
            </a:r>
            <a:br>
              <a:rPr lang="en" sz="1200" dirty="0"/>
            </a:br>
            <a:r>
              <a:rPr lang="en" sz="1200" dirty="0"/>
              <a:t>	- Stochastic Gradient Descent (most common)</a:t>
            </a:r>
            <a:br>
              <a:rPr lang="en" sz="1200" dirty="0"/>
            </a:br>
            <a:r>
              <a:rPr lang="en" sz="1200" dirty="0"/>
              <a:t>	- Adam</a:t>
            </a:r>
            <a:br>
              <a:rPr lang="en" sz="1200" dirty="0"/>
            </a:br>
            <a:r>
              <a:rPr lang="en" sz="1200" dirty="0"/>
              <a:t>	- RMSProp</a:t>
            </a:r>
            <a:endParaRPr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34"/>
          <p:cNvPicPr preferRelativeResize="0"/>
          <p:nvPr/>
        </p:nvPicPr>
        <p:blipFill>
          <a:blip r:embed="rId3">
            <a:alphaModFix/>
          </a:blip>
          <a:stretch>
            <a:fillRect/>
          </a:stretch>
        </p:blipFill>
        <p:spPr>
          <a:xfrm>
            <a:off x="1978182" y="1346605"/>
            <a:ext cx="2901658" cy="2831134"/>
          </a:xfrm>
          <a:prstGeom prst="rect">
            <a:avLst/>
          </a:prstGeom>
          <a:noFill/>
          <a:ln>
            <a:noFill/>
          </a:ln>
        </p:spPr>
      </p:pic>
      <p:sp>
        <p:nvSpPr>
          <p:cNvPr id="268" name="Google Shape;268;p34"/>
          <p:cNvSpPr/>
          <p:nvPr/>
        </p:nvSpPr>
        <p:spPr>
          <a:xfrm>
            <a:off x="427838" y="1330294"/>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269" name="Google Shape;269;p34"/>
          <p:cNvPicPr preferRelativeResize="0"/>
          <p:nvPr/>
        </p:nvPicPr>
        <p:blipFill>
          <a:blip r:embed="rId4">
            <a:alphaModFix/>
          </a:blip>
          <a:stretch>
            <a:fillRect/>
          </a:stretch>
        </p:blipFill>
        <p:spPr>
          <a:xfrm>
            <a:off x="1978173" y="1269263"/>
            <a:ext cx="2901658" cy="2901658"/>
          </a:xfrm>
          <a:prstGeom prst="rect">
            <a:avLst/>
          </a:prstGeom>
          <a:noFill/>
          <a:ln>
            <a:noFill/>
          </a:ln>
        </p:spPr>
      </p:pic>
      <p:sp>
        <p:nvSpPr>
          <p:cNvPr id="270" name="Google Shape;270;p34"/>
          <p:cNvSpPr txBox="1"/>
          <p:nvPr/>
        </p:nvSpPr>
        <p:spPr>
          <a:xfrm>
            <a:off x="4222331" y="3417694"/>
            <a:ext cx="2398725" cy="346226"/>
          </a:xfrm>
          <a:prstGeom prst="rect">
            <a:avLst/>
          </a:prstGeom>
          <a:noFill/>
          <a:ln>
            <a:noFill/>
          </a:ln>
        </p:spPr>
        <p:txBody>
          <a:bodyPr spcFirstLastPara="1" wrap="square" lIns="68569" tIns="68569" rIns="68569" bIns="68569" anchor="t" anchorCtr="0">
            <a:spAutoFit/>
          </a:bodyPr>
          <a:lstStyle/>
          <a:p>
            <a:r>
              <a:rPr lang="en" sz="1350">
                <a:latin typeface="Lato"/>
                <a:ea typeface="Lato"/>
                <a:cs typeface="Lato"/>
                <a:sym typeface="Lato"/>
              </a:rPr>
              <a:t>Classes are </a:t>
            </a:r>
            <a:r>
              <a:rPr lang="en" sz="1350" i="1">
                <a:latin typeface="Lato"/>
                <a:ea typeface="Lato"/>
                <a:cs typeface="Lato"/>
                <a:sym typeface="Lato"/>
              </a:rPr>
              <a:t>“linearly separable”</a:t>
            </a:r>
            <a:endParaRPr sz="1350" i="1">
              <a:latin typeface="Lato"/>
              <a:ea typeface="Lato"/>
              <a:cs typeface="Lato"/>
              <a:sym typeface="Lato"/>
            </a:endParaRPr>
          </a:p>
        </p:txBody>
      </p:sp>
      <p:sp>
        <p:nvSpPr>
          <p:cNvPr id="271" name="Google Shape;271;p34"/>
          <p:cNvSpPr/>
          <p:nvPr/>
        </p:nvSpPr>
        <p:spPr>
          <a:xfrm>
            <a:off x="4208325" y="1428488"/>
            <a:ext cx="245475" cy="238500"/>
          </a:xfrm>
          <a:prstGeom prst="rect">
            <a:avLst/>
          </a:prstGeom>
          <a:solidFill>
            <a:schemeClr val="lt1"/>
          </a:solidFill>
          <a:ln>
            <a:noFill/>
          </a:ln>
        </p:spPr>
        <p:txBody>
          <a:bodyPr spcFirstLastPara="1" wrap="square" lIns="68569" tIns="68569" rIns="68569" bIns="68569" anchor="ctr" anchorCtr="0">
            <a:noAutofit/>
          </a:bodyPr>
          <a:lstStyle/>
          <a:p>
            <a:endParaRPr sz="1050"/>
          </a:p>
        </p:txBody>
      </p:sp>
      <p:sp>
        <p:nvSpPr>
          <p:cNvPr id="2" name="Google Shape;262;p33">
            <a:extLst>
              <a:ext uri="{FF2B5EF4-FFF2-40B4-BE49-F238E27FC236}">
                <a16:creationId xmlns:a16="http://schemas.microsoft.com/office/drawing/2014/main" id="{D7DD83A7-C18A-C79A-A428-B46A0C2DDF2D}"/>
              </a:ext>
            </a:extLst>
          </p:cNvPr>
          <p:cNvSpPr/>
          <p:nvPr/>
        </p:nvSpPr>
        <p:spPr>
          <a:xfrm>
            <a:off x="496590" y="100028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pic>
        <p:nvPicPr>
          <p:cNvPr id="596" name="Google Shape;596;p76"/>
          <p:cNvPicPr preferRelativeResize="0"/>
          <p:nvPr/>
        </p:nvPicPr>
        <p:blipFill>
          <a:blip r:embed="rId3">
            <a:alphaModFix/>
          </a:blip>
          <a:stretch>
            <a:fillRect/>
          </a:stretch>
        </p:blipFill>
        <p:spPr>
          <a:xfrm>
            <a:off x="2307338" y="1597932"/>
            <a:ext cx="4257394" cy="2423756"/>
          </a:xfrm>
          <a:prstGeom prst="rect">
            <a:avLst/>
          </a:prstGeom>
          <a:noFill/>
          <a:ln>
            <a:noFill/>
          </a:ln>
        </p:spPr>
      </p:pic>
      <p:sp>
        <p:nvSpPr>
          <p:cNvPr id="597" name="Google Shape;597;p76"/>
          <p:cNvSpPr txBox="1">
            <a:spLocks noGrp="1"/>
          </p:cNvSpPr>
          <p:nvPr>
            <p:ph type="title"/>
          </p:nvPr>
        </p:nvSpPr>
        <p:spPr>
          <a:xfrm>
            <a:off x="545738" y="1278488"/>
            <a:ext cx="973350" cy="401400"/>
          </a:xfrm>
          <a:prstGeom prst="rect">
            <a:avLst/>
          </a:prstGeom>
          <a:solidFill>
            <a:schemeClr val="lt1"/>
          </a:solidFill>
        </p:spPr>
        <p:txBody>
          <a:bodyPr spcFirstLastPara="1" wrap="square" lIns="68569" tIns="68569" rIns="68569" bIns="68569" anchor="t" anchorCtr="0">
            <a:normAutofit fontScale="90000"/>
          </a:bodyPr>
          <a:lstStyle/>
          <a:p>
            <a:r>
              <a:rPr lang="en"/>
              <a:t> </a:t>
            </a:r>
            <a:endParaRPr/>
          </a:p>
        </p:txBody>
      </p:sp>
      <p:sp>
        <p:nvSpPr>
          <p:cNvPr id="598" name="Google Shape;598;p76"/>
          <p:cNvSpPr txBox="1"/>
          <p:nvPr/>
        </p:nvSpPr>
        <p:spPr>
          <a:xfrm>
            <a:off x="184444" y="1278487"/>
            <a:ext cx="2729700" cy="923307"/>
          </a:xfrm>
          <a:prstGeom prst="rect">
            <a:avLst/>
          </a:prstGeom>
          <a:noFill/>
          <a:ln>
            <a:noFill/>
          </a:ln>
        </p:spPr>
        <p:txBody>
          <a:bodyPr spcFirstLastPara="1" wrap="square" lIns="68569" tIns="68569" rIns="68569" bIns="68569" anchor="t" anchorCtr="0">
            <a:spAutoFit/>
          </a:bodyPr>
          <a:lstStyle/>
          <a:p>
            <a:r>
              <a:rPr lang="en" sz="1275">
                <a:latin typeface="Lato"/>
                <a:ea typeface="Lato"/>
                <a:cs typeface="Lato"/>
                <a:sym typeface="Lato"/>
              </a:rPr>
              <a:t>A “real” loss landscape:</a:t>
            </a:r>
            <a:endParaRPr sz="1275">
              <a:latin typeface="Lato"/>
              <a:ea typeface="Lato"/>
              <a:cs typeface="Lato"/>
              <a:sym typeface="Lato"/>
            </a:endParaRPr>
          </a:p>
          <a:p>
            <a:pPr marL="342900" indent="-252413">
              <a:buSzPts val="1700"/>
              <a:buFont typeface="Lato"/>
              <a:buChar char="-"/>
            </a:pPr>
            <a:r>
              <a:rPr lang="en" sz="1275">
                <a:latin typeface="Lato"/>
                <a:ea typeface="Lato"/>
                <a:cs typeface="Lato"/>
                <a:sym typeface="Lato"/>
              </a:rPr>
              <a:t>Many (many many) local minima</a:t>
            </a:r>
            <a:endParaRPr sz="1275">
              <a:latin typeface="Lato"/>
              <a:ea typeface="Lato"/>
              <a:cs typeface="Lato"/>
              <a:sym typeface="Lato"/>
            </a:endParaRPr>
          </a:p>
          <a:p>
            <a:pPr marL="342900" indent="-252413">
              <a:buSzPts val="1700"/>
              <a:buFont typeface="Lato"/>
              <a:buChar char="-"/>
            </a:pPr>
            <a:r>
              <a:rPr lang="en" sz="1275">
                <a:latin typeface="Lato"/>
                <a:ea typeface="Lato"/>
                <a:cs typeface="Lato"/>
                <a:sym typeface="Lato"/>
              </a:rPr>
              <a:t>Saddle points</a:t>
            </a:r>
            <a:endParaRPr sz="1275">
              <a:latin typeface="Lato"/>
              <a:ea typeface="Lato"/>
              <a:cs typeface="Lato"/>
              <a:sym typeface="Lato"/>
            </a:endParaRPr>
          </a:p>
        </p:txBody>
      </p:sp>
      <p:sp>
        <p:nvSpPr>
          <p:cNvPr id="599" name="Google Shape;599;p76"/>
          <p:cNvSpPr txBox="1"/>
          <p:nvPr/>
        </p:nvSpPr>
        <p:spPr>
          <a:xfrm>
            <a:off x="2787797" y="3936319"/>
            <a:ext cx="3296475" cy="253893"/>
          </a:xfrm>
          <a:prstGeom prst="rect">
            <a:avLst/>
          </a:prstGeom>
          <a:noFill/>
          <a:ln>
            <a:noFill/>
          </a:ln>
        </p:spPr>
        <p:txBody>
          <a:bodyPr spcFirstLastPara="1" wrap="square" lIns="68569" tIns="68569" rIns="68569" bIns="68569" anchor="t" anchorCtr="0">
            <a:spAutoFit/>
          </a:bodyPr>
          <a:lstStyle/>
          <a:p>
            <a:pPr algn="ctr"/>
            <a:r>
              <a:rPr lang="en" sz="750" i="1">
                <a:latin typeface="Lato"/>
                <a:ea typeface="Lato"/>
                <a:cs typeface="Lato"/>
                <a:sym typeface="Lato"/>
              </a:rPr>
              <a:t>http://www.telesens.co/2019/01/16/neural-network-loss-visualization/</a:t>
            </a:r>
            <a:endParaRPr sz="750" i="1">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7"/>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dirty="0"/>
              <a:t>Loss functions</a:t>
            </a:r>
            <a:endParaRPr dirty="0"/>
          </a:p>
        </p:txBody>
      </p:sp>
      <p:sp>
        <p:nvSpPr>
          <p:cNvPr id="605" name="Google Shape;605;p77"/>
          <p:cNvSpPr txBox="1">
            <a:spLocks noGrp="1"/>
          </p:cNvSpPr>
          <p:nvPr>
            <p:ph type="body" idx="1"/>
          </p:nvPr>
        </p:nvSpPr>
        <p:spPr>
          <a:xfrm>
            <a:off x="547088" y="2202094"/>
            <a:ext cx="5766525" cy="1877400"/>
          </a:xfrm>
          <a:prstGeom prst="rect">
            <a:avLst/>
          </a:prstGeom>
        </p:spPr>
        <p:txBody>
          <a:bodyPr spcFirstLastPara="1" wrap="square" lIns="68569" tIns="68569" rIns="68569" bIns="68569" anchor="t" anchorCtr="0">
            <a:noAutofit/>
          </a:bodyPr>
          <a:lstStyle/>
          <a:p>
            <a:pPr marL="0" indent="0">
              <a:buNone/>
            </a:pPr>
            <a:r>
              <a:rPr lang="en" sz="1425" b="1" i="1" u="sng" dirty="0"/>
              <a:t>Depends on the task!</a:t>
            </a:r>
            <a:endParaRPr sz="1425" b="1" i="1" u="sng" dirty="0"/>
          </a:p>
          <a:p>
            <a:pPr marL="0" indent="0">
              <a:spcBef>
                <a:spcPts val="900"/>
              </a:spcBef>
              <a:buNone/>
            </a:pPr>
            <a:r>
              <a:rPr lang="en" sz="1275" b="1" dirty="0"/>
              <a:t>Mean Squared Error</a:t>
            </a:r>
            <a:br>
              <a:rPr lang="en" sz="1275" dirty="0"/>
            </a:br>
            <a:r>
              <a:rPr lang="en" sz="1275" dirty="0"/>
              <a:t>	Used for e.g. regression tasks</a:t>
            </a:r>
            <a:endParaRPr sz="1275" dirty="0"/>
          </a:p>
          <a:p>
            <a:pPr marL="0" indent="0">
              <a:spcBef>
                <a:spcPts val="900"/>
              </a:spcBef>
              <a:buNone/>
            </a:pPr>
            <a:r>
              <a:rPr lang="en" sz="1275" b="1" dirty="0"/>
              <a:t>Cross Entropy</a:t>
            </a:r>
            <a:br>
              <a:rPr lang="en" sz="1275" dirty="0"/>
            </a:br>
            <a:r>
              <a:rPr lang="en" sz="1275" dirty="0"/>
              <a:t>	Used for e.g. classification tasks</a:t>
            </a:r>
            <a:endParaRPr sz="1275" dirty="0"/>
          </a:p>
          <a:p>
            <a:pPr marL="0" indent="0">
              <a:spcBef>
                <a:spcPts val="900"/>
              </a:spcBef>
              <a:spcAft>
                <a:spcPts val="900"/>
              </a:spcAft>
              <a:buNone/>
            </a:pPr>
            <a:r>
              <a:rPr lang="en" sz="1275" b="1" dirty="0"/>
              <a:t>Define your own!</a:t>
            </a:r>
            <a:r>
              <a:rPr lang="en" sz="1275" dirty="0"/>
              <a:t> </a:t>
            </a:r>
            <a:br>
              <a:rPr lang="en" sz="1275" dirty="0"/>
            </a:br>
            <a:r>
              <a:rPr lang="en" sz="1275" dirty="0"/>
              <a:t>	Note: Must be differentiable for gradient descent based methods</a:t>
            </a:r>
            <a:endParaRPr sz="1275" dirty="0"/>
          </a:p>
        </p:txBody>
      </p:sp>
      <p:pic>
        <p:nvPicPr>
          <p:cNvPr id="606" name="Google Shape;606;p77"/>
          <p:cNvPicPr preferRelativeResize="0"/>
          <p:nvPr/>
        </p:nvPicPr>
        <p:blipFill>
          <a:blip r:embed="rId3">
            <a:alphaModFix/>
          </a:blip>
          <a:stretch>
            <a:fillRect/>
          </a:stretch>
        </p:blipFill>
        <p:spPr>
          <a:xfrm>
            <a:off x="4362490" y="2411385"/>
            <a:ext cx="1934006" cy="583163"/>
          </a:xfrm>
          <a:prstGeom prst="rect">
            <a:avLst/>
          </a:prstGeom>
          <a:noFill/>
          <a:ln>
            <a:noFill/>
          </a:ln>
        </p:spPr>
      </p:pic>
      <p:pic>
        <p:nvPicPr>
          <p:cNvPr id="1026" name="Picture 2">
            <a:extLst>
              <a:ext uri="{FF2B5EF4-FFF2-40B4-BE49-F238E27FC236}">
                <a16:creationId xmlns:a16="http://schemas.microsoft.com/office/drawing/2014/main" id="{213D1DFB-AFC2-9FF4-A177-0F18B5EE89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2489" y="3190088"/>
            <a:ext cx="1968795" cy="5831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4"/>
          <p:cNvSpPr txBox="1">
            <a:spLocks noGrp="1"/>
          </p:cNvSpPr>
          <p:nvPr>
            <p:ph type="title"/>
          </p:nvPr>
        </p:nvSpPr>
        <p:spPr>
          <a:xfrm>
            <a:off x="547088" y="1634775"/>
            <a:ext cx="5766300" cy="1138950"/>
          </a:xfrm>
          <a:prstGeom prst="rect">
            <a:avLst/>
          </a:prstGeom>
        </p:spPr>
        <p:txBody>
          <a:bodyPr spcFirstLastPara="1" wrap="square" lIns="68569" tIns="68569" rIns="68569" bIns="68569" anchor="t" anchorCtr="0">
            <a:normAutofit/>
          </a:bodyPr>
          <a:lstStyle/>
          <a:p>
            <a:r>
              <a:rPr lang="en"/>
              <a:t>What NNs </a:t>
            </a:r>
            <a:r>
              <a:rPr lang="en" i="1"/>
              <a:t>can </a:t>
            </a:r>
            <a:r>
              <a:rPr lang="en"/>
              <a:t>and </a:t>
            </a:r>
            <a:r>
              <a:rPr lang="en" i="1"/>
              <a:t>can’t</a:t>
            </a:r>
            <a:r>
              <a:rPr lang="en"/>
              <a:t> do</a:t>
            </a:r>
            <a:endParaRPr/>
          </a:p>
        </p:txBody>
      </p:sp>
    </p:spTree>
    <p:extLst>
      <p:ext uri="{BB962C8B-B14F-4D97-AF65-F5344CB8AC3E}">
        <p14:creationId xmlns:p14="http://schemas.microsoft.com/office/powerpoint/2010/main" val="2860356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85"/>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dirty="0"/>
              <a:t>Universal Approximation Theorem</a:t>
            </a:r>
            <a:endParaRPr dirty="0"/>
          </a:p>
        </p:txBody>
      </p:sp>
      <p:pic>
        <p:nvPicPr>
          <p:cNvPr id="661" name="Google Shape;661;p85"/>
          <p:cNvPicPr preferRelativeResize="0"/>
          <p:nvPr/>
        </p:nvPicPr>
        <p:blipFill>
          <a:blip r:embed="rId3">
            <a:alphaModFix/>
          </a:blip>
          <a:stretch>
            <a:fillRect/>
          </a:stretch>
        </p:blipFill>
        <p:spPr>
          <a:xfrm>
            <a:off x="695587" y="2257156"/>
            <a:ext cx="5466827" cy="629182"/>
          </a:xfrm>
          <a:prstGeom prst="rect">
            <a:avLst/>
          </a:prstGeom>
          <a:noFill/>
          <a:ln>
            <a:noFill/>
          </a:ln>
        </p:spPr>
      </p:pic>
      <p:sp>
        <p:nvSpPr>
          <p:cNvPr id="662" name="Google Shape;662;p85"/>
          <p:cNvSpPr txBox="1"/>
          <p:nvPr/>
        </p:nvSpPr>
        <p:spPr>
          <a:xfrm>
            <a:off x="547088" y="3161944"/>
            <a:ext cx="5466825" cy="715558"/>
          </a:xfrm>
          <a:prstGeom prst="rect">
            <a:avLst/>
          </a:prstGeom>
          <a:noFill/>
          <a:ln>
            <a:noFill/>
          </a:ln>
        </p:spPr>
        <p:txBody>
          <a:bodyPr spcFirstLastPara="1" wrap="square" lIns="68569" tIns="68569" rIns="68569" bIns="68569" anchor="t" anchorCtr="0">
            <a:spAutoFit/>
          </a:bodyPr>
          <a:lstStyle/>
          <a:p>
            <a:r>
              <a:rPr lang="en" sz="1275" dirty="0">
                <a:latin typeface="Lato"/>
                <a:ea typeface="Lato"/>
                <a:cs typeface="Lato"/>
                <a:sym typeface="Lato"/>
              </a:rPr>
              <a:t>⇒ We can approximate </a:t>
            </a:r>
            <a:r>
              <a:rPr lang="en" sz="1275" i="1" dirty="0">
                <a:latin typeface="Lato"/>
                <a:ea typeface="Lato"/>
                <a:cs typeface="Lato"/>
                <a:sym typeface="Lato"/>
              </a:rPr>
              <a:t>any</a:t>
            </a:r>
            <a:r>
              <a:rPr lang="en" sz="1275" dirty="0">
                <a:latin typeface="Lato"/>
                <a:ea typeface="Lato"/>
                <a:cs typeface="Lato"/>
                <a:sym typeface="Lato"/>
              </a:rPr>
              <a:t> function we want with a </a:t>
            </a:r>
            <a:r>
              <a:rPr lang="en" sz="1275" i="1" dirty="0">
                <a:latin typeface="Lato"/>
                <a:ea typeface="Lato"/>
                <a:cs typeface="Lato"/>
                <a:sym typeface="Lato"/>
              </a:rPr>
              <a:t>one</a:t>
            </a:r>
            <a:r>
              <a:rPr lang="en" sz="1275" dirty="0">
                <a:latin typeface="Lato"/>
                <a:ea typeface="Lato"/>
                <a:cs typeface="Lato"/>
                <a:sym typeface="Lato"/>
              </a:rPr>
              <a:t>-layer MLP!</a:t>
            </a:r>
            <a:endParaRPr sz="1275" dirty="0">
              <a:latin typeface="Lato"/>
              <a:ea typeface="Lato"/>
              <a:cs typeface="Lato"/>
              <a:sym typeface="Lato"/>
            </a:endParaRPr>
          </a:p>
          <a:p>
            <a:r>
              <a:rPr lang="en" sz="1275" dirty="0">
                <a:latin typeface="Lato"/>
                <a:ea typeface="Lato"/>
                <a:cs typeface="Lato"/>
                <a:sym typeface="Lato"/>
              </a:rPr>
              <a:t>        </a:t>
            </a:r>
            <a:r>
              <a:rPr lang="en" sz="1200" dirty="0">
                <a:latin typeface="Lato"/>
                <a:ea typeface="Lato"/>
                <a:cs typeface="Lato"/>
                <a:sym typeface="Lato"/>
              </a:rPr>
              <a:t>More effective with more layers than just one (“deeper” networks) </a:t>
            </a:r>
            <a:endParaRPr sz="1200" dirty="0">
              <a:latin typeface="Lato"/>
              <a:ea typeface="Lato"/>
              <a:cs typeface="Lato"/>
              <a:sym typeface="Lato"/>
            </a:endParaRPr>
          </a:p>
          <a:p>
            <a:pPr marL="342900"/>
            <a:r>
              <a:rPr lang="en" sz="1200" dirty="0">
                <a:latin typeface="Lato"/>
                <a:ea typeface="Lato"/>
                <a:cs typeface="Lato"/>
                <a:sym typeface="Lato"/>
              </a:rPr>
              <a:t>Easier said than done in practice</a:t>
            </a:r>
            <a:endParaRPr sz="1200" dirty="0">
              <a:latin typeface="Lato"/>
              <a:ea typeface="Lato"/>
              <a:cs typeface="Lato"/>
              <a:sym typeface="Lato"/>
            </a:endParaRPr>
          </a:p>
        </p:txBody>
      </p:sp>
      <p:sp>
        <p:nvSpPr>
          <p:cNvPr id="663" name="Google Shape;663;p85"/>
          <p:cNvSpPr txBox="1"/>
          <p:nvPr/>
        </p:nvSpPr>
        <p:spPr>
          <a:xfrm>
            <a:off x="3799800" y="4015688"/>
            <a:ext cx="3058200" cy="484726"/>
          </a:xfrm>
          <a:prstGeom prst="rect">
            <a:avLst/>
          </a:prstGeom>
          <a:noFill/>
          <a:ln>
            <a:noFill/>
          </a:ln>
        </p:spPr>
        <p:txBody>
          <a:bodyPr spcFirstLastPara="1" wrap="square" lIns="68569" tIns="68569" rIns="68569" bIns="68569" anchor="t" anchorCtr="0">
            <a:spAutoFit/>
          </a:bodyPr>
          <a:lstStyle/>
          <a:p>
            <a:r>
              <a:rPr lang="en" sz="750" i="1">
                <a:latin typeface="Lato"/>
                <a:ea typeface="Lato"/>
                <a:cs typeface="Lato"/>
                <a:sym typeface="Lato"/>
              </a:rPr>
              <a:t>Collection of proofs</a:t>
            </a:r>
            <a:r>
              <a:rPr lang="en" sz="750">
                <a:latin typeface="Lato"/>
                <a:ea typeface="Lato"/>
                <a:cs typeface="Lato"/>
                <a:sym typeface="Lato"/>
              </a:rPr>
              <a:t>: https://ai.stackexchange.com/questions/13317/where-can-i-find-the-proof-of-the-universal-approximation-theorem </a:t>
            </a:r>
            <a:endParaRPr sz="750">
              <a:latin typeface="Lato"/>
              <a:ea typeface="Lato"/>
              <a:cs typeface="Lato"/>
              <a:sym typeface="Lato"/>
            </a:endParaRPr>
          </a:p>
        </p:txBody>
      </p:sp>
      <p:sp>
        <p:nvSpPr>
          <p:cNvPr id="664" name="Google Shape;664;p85"/>
          <p:cNvSpPr txBox="1"/>
          <p:nvPr/>
        </p:nvSpPr>
        <p:spPr>
          <a:xfrm>
            <a:off x="547088" y="4073400"/>
            <a:ext cx="3058200" cy="369310"/>
          </a:xfrm>
          <a:prstGeom prst="rect">
            <a:avLst/>
          </a:prstGeom>
          <a:noFill/>
          <a:ln>
            <a:noFill/>
          </a:ln>
        </p:spPr>
        <p:txBody>
          <a:bodyPr spcFirstLastPara="1" wrap="square" lIns="68569" tIns="68569" rIns="68569" bIns="68569" anchor="t" anchorCtr="0">
            <a:spAutoFit/>
          </a:bodyPr>
          <a:lstStyle/>
          <a:p>
            <a:r>
              <a:rPr lang="en" sz="750">
                <a:latin typeface="Lato"/>
                <a:ea typeface="Lato"/>
                <a:cs typeface="Lato"/>
                <a:sym typeface="Lato"/>
              </a:rPr>
              <a:t>Schematic borrowed from Jaeger, H.  (2022) </a:t>
            </a:r>
            <a:r>
              <a:rPr lang="en" sz="750" i="1">
                <a:latin typeface="Lato"/>
                <a:ea typeface="Lato"/>
                <a:cs typeface="Lato"/>
                <a:sym typeface="Lato"/>
              </a:rPr>
              <a:t>Neural Networks </a:t>
            </a:r>
            <a:r>
              <a:rPr lang="en" sz="750">
                <a:latin typeface="Lato"/>
                <a:ea typeface="Lato"/>
                <a:cs typeface="Lato"/>
                <a:sym typeface="Lato"/>
              </a:rPr>
              <a:t>Lecture Notes, https://www.ai.rug.nl/minds/uploads/LN_NN_RUG.pdf</a:t>
            </a:r>
            <a:endParaRPr sz="750">
              <a:latin typeface="Lato"/>
              <a:ea typeface="Lato"/>
              <a:cs typeface="Lato"/>
              <a:sym typeface="Lato"/>
            </a:endParaRPr>
          </a:p>
        </p:txBody>
      </p:sp>
    </p:spTree>
    <p:extLst>
      <p:ext uri="{BB962C8B-B14F-4D97-AF65-F5344CB8AC3E}">
        <p14:creationId xmlns:p14="http://schemas.microsoft.com/office/powerpoint/2010/main" val="4173738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7C5DB-7884-CD92-8C1A-43331B7AB3D7}"/>
              </a:ext>
            </a:extLst>
          </p:cNvPr>
          <p:cNvSpPr>
            <a:spLocks noGrp="1"/>
          </p:cNvSpPr>
          <p:nvPr>
            <p:ph type="title"/>
          </p:nvPr>
        </p:nvSpPr>
        <p:spPr/>
        <p:txBody>
          <a:bodyPr/>
          <a:lstStyle/>
          <a:p>
            <a:r>
              <a:rPr lang="en-US" dirty="0"/>
              <a:t>Why function approximation?</a:t>
            </a:r>
            <a:endParaRPr lang="en-NL" dirty="0"/>
          </a:p>
        </p:txBody>
      </p:sp>
      <p:sp>
        <p:nvSpPr>
          <p:cNvPr id="3" name="Text Placeholder 2">
            <a:extLst>
              <a:ext uri="{FF2B5EF4-FFF2-40B4-BE49-F238E27FC236}">
                <a16:creationId xmlns:a16="http://schemas.microsoft.com/office/drawing/2014/main" id="{CACFBC07-5035-A1F5-B85A-10322E7AB1FD}"/>
              </a:ext>
            </a:extLst>
          </p:cNvPr>
          <p:cNvSpPr>
            <a:spLocks noGrp="1"/>
          </p:cNvSpPr>
          <p:nvPr>
            <p:ph type="body" idx="1"/>
          </p:nvPr>
        </p:nvSpPr>
        <p:spPr>
          <a:xfrm>
            <a:off x="547089" y="2078874"/>
            <a:ext cx="3502398" cy="3064626"/>
          </a:xfrm>
        </p:spPr>
        <p:txBody>
          <a:bodyPr>
            <a:normAutofit/>
          </a:bodyPr>
          <a:lstStyle/>
          <a:p>
            <a:pPr algn="l">
              <a:buFont typeface="Arial" panose="020B0604020202020204" pitchFamily="34" charset="0"/>
              <a:buChar char="•"/>
            </a:pPr>
            <a:r>
              <a:rPr lang="en-US" b="0" i="0" dirty="0">
                <a:solidFill>
                  <a:schemeClr val="bg2"/>
                </a:solidFill>
                <a:effectLst/>
                <a:latin typeface="Söhne"/>
              </a:rPr>
              <a:t>Pattern recognition</a:t>
            </a:r>
          </a:p>
          <a:p>
            <a:pPr algn="l">
              <a:buFont typeface="Arial" panose="020B0604020202020204" pitchFamily="34" charset="0"/>
              <a:buChar char="•"/>
            </a:pPr>
            <a:r>
              <a:rPr lang="en-US" b="0" i="0" dirty="0">
                <a:solidFill>
                  <a:schemeClr val="bg2"/>
                </a:solidFill>
                <a:effectLst/>
                <a:latin typeface="Söhne"/>
              </a:rPr>
              <a:t>Time series prediction</a:t>
            </a:r>
          </a:p>
          <a:p>
            <a:pPr algn="l">
              <a:buFont typeface="Arial" panose="020B0604020202020204" pitchFamily="34" charset="0"/>
              <a:buChar char="•"/>
            </a:pPr>
            <a:r>
              <a:rPr lang="en-US" b="0" i="0" dirty="0">
                <a:solidFill>
                  <a:schemeClr val="bg2"/>
                </a:solidFill>
                <a:effectLst/>
                <a:latin typeface="Söhne"/>
              </a:rPr>
              <a:t>Denoising, restoration</a:t>
            </a:r>
          </a:p>
          <a:p>
            <a:pPr algn="l">
              <a:buFont typeface="Arial" panose="020B0604020202020204" pitchFamily="34" charset="0"/>
              <a:buChar char="•"/>
            </a:pPr>
            <a:r>
              <a:rPr lang="en-US" b="0" i="0" dirty="0">
                <a:solidFill>
                  <a:schemeClr val="bg2"/>
                </a:solidFill>
                <a:effectLst/>
                <a:latin typeface="Söhne"/>
              </a:rPr>
              <a:t>Pattern completion</a:t>
            </a:r>
          </a:p>
          <a:p>
            <a:pPr algn="l">
              <a:buFont typeface="Arial" panose="020B0604020202020204" pitchFamily="34" charset="0"/>
              <a:buChar char="•"/>
            </a:pPr>
            <a:r>
              <a:rPr lang="en-US" b="0" i="0" dirty="0">
                <a:solidFill>
                  <a:schemeClr val="bg2"/>
                </a:solidFill>
                <a:effectLst/>
                <a:latin typeface="Söhne"/>
              </a:rPr>
              <a:t>Data compression</a:t>
            </a:r>
          </a:p>
          <a:p>
            <a:pPr algn="l">
              <a:buFont typeface="Arial" panose="020B0604020202020204" pitchFamily="34" charset="0"/>
              <a:buChar char="•"/>
            </a:pPr>
            <a:r>
              <a:rPr lang="en-US" b="0" i="0" dirty="0">
                <a:solidFill>
                  <a:schemeClr val="bg2"/>
                </a:solidFill>
                <a:effectLst/>
                <a:latin typeface="Söhne"/>
              </a:rPr>
              <a:t>Process control</a:t>
            </a:r>
          </a:p>
          <a:p>
            <a:pPr algn="l">
              <a:buFont typeface="Arial" panose="020B0604020202020204" pitchFamily="34" charset="0"/>
              <a:buChar char="•"/>
            </a:pPr>
            <a:r>
              <a:rPr lang="en-US" b="0" i="0" dirty="0">
                <a:solidFill>
                  <a:schemeClr val="bg2"/>
                </a:solidFill>
                <a:effectLst/>
                <a:latin typeface="Söhne"/>
              </a:rPr>
              <a:t>Classification and regression</a:t>
            </a:r>
          </a:p>
          <a:p>
            <a:pPr algn="l">
              <a:buFont typeface="Arial" panose="020B0604020202020204" pitchFamily="34" charset="0"/>
              <a:buChar char="•"/>
            </a:pPr>
            <a:r>
              <a:rPr lang="en-US" b="0" i="0" dirty="0">
                <a:solidFill>
                  <a:schemeClr val="bg2"/>
                </a:solidFill>
                <a:effectLst/>
                <a:latin typeface="Söhne"/>
              </a:rPr>
              <a:t>Image and speech recognition</a:t>
            </a:r>
          </a:p>
        </p:txBody>
      </p:sp>
      <p:sp>
        <p:nvSpPr>
          <p:cNvPr id="4" name="Text Placeholder 2">
            <a:extLst>
              <a:ext uri="{FF2B5EF4-FFF2-40B4-BE49-F238E27FC236}">
                <a16:creationId xmlns:a16="http://schemas.microsoft.com/office/drawing/2014/main" id="{B5DB043E-A021-C6EF-17DD-9069250430F9}"/>
              </a:ext>
            </a:extLst>
          </p:cNvPr>
          <p:cNvSpPr txBox="1">
            <a:spLocks/>
          </p:cNvSpPr>
          <p:nvPr/>
        </p:nvSpPr>
        <p:spPr>
          <a:xfrm>
            <a:off x="3429000" y="2078874"/>
            <a:ext cx="3123054" cy="298126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342900" marR="0" lvl="0" indent="-233363"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685800" marR="0" lvl="1" indent="-223838"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028700" marR="0" lvl="2" indent="-223838"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371600" marR="0" lvl="3" indent="-223838"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1714500" marR="0" lvl="4" indent="-223838"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057400" marR="0" lvl="5" indent="-223838"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2400300" marR="0" lvl="6" indent="-223838"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2743200" marR="0" lvl="7" indent="-223838"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3086100" marR="0" lvl="8" indent="-223838"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a:buFont typeface="Arial" panose="020B0604020202020204" pitchFamily="34" charset="0"/>
              <a:buChar char="•"/>
            </a:pPr>
            <a:r>
              <a:rPr lang="en-US" dirty="0">
                <a:solidFill>
                  <a:schemeClr val="bg2"/>
                </a:solidFill>
                <a:latin typeface="Söhne"/>
              </a:rPr>
              <a:t>Natural language processing</a:t>
            </a:r>
          </a:p>
          <a:p>
            <a:pPr>
              <a:buFont typeface="Arial" panose="020B0604020202020204" pitchFamily="34" charset="0"/>
              <a:buChar char="•"/>
            </a:pPr>
            <a:r>
              <a:rPr lang="en-US" dirty="0">
                <a:solidFill>
                  <a:schemeClr val="bg2"/>
                </a:solidFill>
                <a:latin typeface="Söhne"/>
              </a:rPr>
              <a:t>Recommender systems</a:t>
            </a:r>
          </a:p>
          <a:p>
            <a:pPr>
              <a:buFont typeface="Arial" panose="020B0604020202020204" pitchFamily="34" charset="0"/>
              <a:buChar char="•"/>
            </a:pPr>
            <a:r>
              <a:rPr lang="en-US" dirty="0">
                <a:solidFill>
                  <a:schemeClr val="bg2"/>
                </a:solidFill>
                <a:latin typeface="Söhne"/>
              </a:rPr>
              <a:t>Anomaly detection</a:t>
            </a:r>
          </a:p>
          <a:p>
            <a:pPr>
              <a:buFont typeface="Arial" panose="020B0604020202020204" pitchFamily="34" charset="0"/>
              <a:buChar char="•"/>
            </a:pPr>
            <a:r>
              <a:rPr lang="en-US" dirty="0">
                <a:solidFill>
                  <a:schemeClr val="bg2"/>
                </a:solidFill>
                <a:latin typeface="Söhne"/>
              </a:rPr>
              <a:t>Robotics and control systems</a:t>
            </a:r>
          </a:p>
          <a:p>
            <a:pPr>
              <a:buFont typeface="Arial" panose="020B0604020202020204" pitchFamily="34" charset="0"/>
              <a:buChar char="•"/>
            </a:pPr>
            <a:r>
              <a:rPr lang="en-US" dirty="0">
                <a:solidFill>
                  <a:schemeClr val="bg2"/>
                </a:solidFill>
                <a:latin typeface="Söhne"/>
              </a:rPr>
              <a:t>Generative modeling</a:t>
            </a:r>
          </a:p>
          <a:p>
            <a:pPr>
              <a:buFont typeface="Arial" panose="020B0604020202020204" pitchFamily="34" charset="0"/>
              <a:buChar char="•"/>
            </a:pPr>
            <a:r>
              <a:rPr lang="en-US" dirty="0">
                <a:solidFill>
                  <a:schemeClr val="bg2"/>
                </a:solidFill>
                <a:latin typeface="Söhne"/>
              </a:rPr>
              <a:t>Reinforcement learning</a:t>
            </a:r>
          </a:p>
          <a:p>
            <a:pPr>
              <a:buFont typeface="Arial" panose="020B0604020202020204" pitchFamily="34" charset="0"/>
              <a:buChar char="•"/>
            </a:pPr>
            <a:r>
              <a:rPr lang="en-US" dirty="0">
                <a:solidFill>
                  <a:schemeClr val="bg2"/>
                </a:solidFill>
                <a:latin typeface="Söhne"/>
              </a:rPr>
              <a:t>Drug discovery and bioinformatics</a:t>
            </a:r>
          </a:p>
          <a:p>
            <a:pPr>
              <a:buFont typeface="Arial" panose="020B0604020202020204" pitchFamily="34" charset="0"/>
              <a:buChar char="•"/>
            </a:pPr>
            <a:endParaRPr lang="en-US" dirty="0">
              <a:solidFill>
                <a:schemeClr val="bg2"/>
              </a:solidFill>
              <a:latin typeface="Söhne"/>
            </a:endParaRPr>
          </a:p>
          <a:p>
            <a:pPr>
              <a:buFont typeface="Arial" panose="020B0604020202020204" pitchFamily="34" charset="0"/>
              <a:buChar char="•"/>
            </a:pPr>
            <a:r>
              <a:rPr lang="en-US" dirty="0">
                <a:solidFill>
                  <a:schemeClr val="bg2"/>
                </a:solidFill>
                <a:latin typeface="Söhne"/>
              </a:rPr>
              <a:t>...</a:t>
            </a:r>
          </a:p>
        </p:txBody>
      </p:sp>
    </p:spTree>
    <p:extLst>
      <p:ext uri="{BB962C8B-B14F-4D97-AF65-F5344CB8AC3E}">
        <p14:creationId xmlns:p14="http://schemas.microsoft.com/office/powerpoint/2010/main" val="29241776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86"/>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a:t>Where NNs thrive</a:t>
            </a:r>
            <a:endParaRPr/>
          </a:p>
        </p:txBody>
      </p:sp>
      <p:pic>
        <p:nvPicPr>
          <p:cNvPr id="670" name="Google Shape;670;p86"/>
          <p:cNvPicPr preferRelativeResize="0"/>
          <p:nvPr/>
        </p:nvPicPr>
        <p:blipFill>
          <a:blip r:embed="rId3">
            <a:alphaModFix/>
          </a:blip>
          <a:stretch>
            <a:fillRect/>
          </a:stretch>
        </p:blipFill>
        <p:spPr>
          <a:xfrm>
            <a:off x="4738088" y="1662506"/>
            <a:ext cx="2045475" cy="2045475"/>
          </a:xfrm>
          <a:prstGeom prst="rect">
            <a:avLst/>
          </a:prstGeom>
          <a:noFill/>
          <a:ln>
            <a:noFill/>
          </a:ln>
        </p:spPr>
      </p:pic>
      <p:sp>
        <p:nvSpPr>
          <p:cNvPr id="671" name="Google Shape;671;p86"/>
          <p:cNvSpPr txBox="1">
            <a:spLocks noGrp="1"/>
          </p:cNvSpPr>
          <p:nvPr>
            <p:ph type="body" idx="1"/>
          </p:nvPr>
        </p:nvSpPr>
        <p:spPr>
          <a:xfrm>
            <a:off x="547088" y="1973494"/>
            <a:ext cx="4476150" cy="2469825"/>
          </a:xfrm>
          <a:prstGeom prst="rect">
            <a:avLst/>
          </a:prstGeom>
        </p:spPr>
        <p:txBody>
          <a:bodyPr spcFirstLastPara="1" wrap="square" lIns="68569" tIns="68569" rIns="68569" bIns="68569" anchor="t" anchorCtr="0">
            <a:normAutofit/>
          </a:bodyPr>
          <a:lstStyle/>
          <a:p>
            <a:pPr marL="0" indent="0">
              <a:buNone/>
            </a:pPr>
            <a:r>
              <a:rPr lang="en" sz="1200"/>
              <a:t>&gt; </a:t>
            </a:r>
            <a:r>
              <a:rPr lang="en" sz="1200" b="1"/>
              <a:t>Statistical/correlation inference</a:t>
            </a:r>
            <a:r>
              <a:rPr lang="en" sz="1200"/>
              <a:t> needed</a:t>
            </a:r>
            <a:endParaRPr sz="1200"/>
          </a:p>
          <a:p>
            <a:pPr marL="0" indent="0">
              <a:spcBef>
                <a:spcPts val="900"/>
              </a:spcBef>
              <a:buNone/>
            </a:pPr>
            <a:r>
              <a:rPr lang="en" sz="1200"/>
              <a:t>&gt; There exists </a:t>
            </a:r>
            <a:r>
              <a:rPr lang="en" sz="1200" b="1"/>
              <a:t>a lot of good quality (labelled) training data</a:t>
            </a:r>
            <a:endParaRPr sz="1200" b="1"/>
          </a:p>
          <a:p>
            <a:pPr marL="0" indent="0">
              <a:spcBef>
                <a:spcPts val="900"/>
              </a:spcBef>
              <a:buNone/>
            </a:pPr>
            <a:r>
              <a:rPr lang="en" sz="1200"/>
              <a:t>&gt; </a:t>
            </a:r>
            <a:r>
              <a:rPr lang="en" sz="1200" b="1"/>
              <a:t>Parallelizable</a:t>
            </a:r>
            <a:r>
              <a:rPr lang="en" sz="1200"/>
              <a:t> training and deployment</a:t>
            </a:r>
            <a:endParaRPr sz="1200"/>
          </a:p>
          <a:p>
            <a:pPr marL="0" indent="0">
              <a:spcBef>
                <a:spcPts val="900"/>
              </a:spcBef>
              <a:buNone/>
            </a:pPr>
            <a:r>
              <a:rPr lang="en" sz="1200"/>
              <a:t>&gt; Tasks </a:t>
            </a:r>
            <a:r>
              <a:rPr lang="en" sz="1200" b="1"/>
              <a:t>without expansion</a:t>
            </a:r>
            <a:r>
              <a:rPr lang="en" sz="1200"/>
              <a:t> (input-output fixed)</a:t>
            </a:r>
            <a:endParaRPr sz="1200"/>
          </a:p>
          <a:p>
            <a:pPr marL="0" indent="0">
              <a:spcBef>
                <a:spcPts val="900"/>
              </a:spcBef>
              <a:buNone/>
            </a:pPr>
            <a:r>
              <a:rPr lang="en" sz="1200"/>
              <a:t>&gt; </a:t>
            </a:r>
            <a:r>
              <a:rPr lang="en" sz="1200" b="1"/>
              <a:t>Specialized tasks</a:t>
            </a:r>
            <a:endParaRPr sz="1200"/>
          </a:p>
          <a:p>
            <a:pPr marL="0" indent="0">
              <a:spcBef>
                <a:spcPts val="900"/>
              </a:spcBef>
              <a:spcAft>
                <a:spcPts val="900"/>
              </a:spcAft>
              <a:buNone/>
            </a:pPr>
            <a:r>
              <a:rPr lang="en" sz="1200"/>
              <a:t>&gt; Good </a:t>
            </a:r>
            <a:r>
              <a:rPr lang="en" sz="1200" b="1"/>
              <a:t>in-range performance </a:t>
            </a:r>
            <a:r>
              <a:rPr lang="en" sz="1200"/>
              <a:t>IRL</a:t>
            </a:r>
            <a:endParaRPr sz="1200" b="1"/>
          </a:p>
        </p:txBody>
      </p:sp>
      <p:sp>
        <p:nvSpPr>
          <p:cNvPr id="672" name="Google Shape;672;p86"/>
          <p:cNvSpPr txBox="1"/>
          <p:nvPr/>
        </p:nvSpPr>
        <p:spPr>
          <a:xfrm>
            <a:off x="4753969" y="3704981"/>
            <a:ext cx="2045475" cy="369310"/>
          </a:xfrm>
          <a:prstGeom prst="rect">
            <a:avLst/>
          </a:prstGeom>
          <a:noFill/>
          <a:ln>
            <a:noFill/>
          </a:ln>
        </p:spPr>
        <p:txBody>
          <a:bodyPr spcFirstLastPara="1" wrap="square" lIns="68569" tIns="68569" rIns="68569" bIns="68569" anchor="t" anchorCtr="0">
            <a:spAutoFit/>
          </a:bodyPr>
          <a:lstStyle/>
          <a:p>
            <a:r>
              <a:rPr lang="en" sz="750" i="1">
                <a:latin typeface="Lato"/>
                <a:ea typeface="Lato"/>
                <a:cs typeface="Lato"/>
                <a:sym typeface="Lato"/>
              </a:rPr>
              <a:t>https://lasp.colorado.edu/home/minxss/2016/07/12/minimum-mission-success-criteria-met/</a:t>
            </a:r>
            <a:endParaRPr sz="750" i="1">
              <a:latin typeface="Lato"/>
              <a:ea typeface="Lato"/>
              <a:cs typeface="Lato"/>
              <a:sym typeface="Lato"/>
            </a:endParaRPr>
          </a:p>
        </p:txBody>
      </p:sp>
    </p:spTree>
    <p:extLst>
      <p:ext uri="{BB962C8B-B14F-4D97-AF65-F5344CB8AC3E}">
        <p14:creationId xmlns:p14="http://schemas.microsoft.com/office/powerpoint/2010/main" val="22814302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87"/>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a:t>Limits of NNs</a:t>
            </a:r>
            <a:endParaRPr/>
          </a:p>
        </p:txBody>
      </p:sp>
      <p:sp>
        <p:nvSpPr>
          <p:cNvPr id="678" name="Google Shape;678;p87"/>
          <p:cNvSpPr txBox="1">
            <a:spLocks noGrp="1"/>
          </p:cNvSpPr>
          <p:nvPr>
            <p:ph type="body" idx="1"/>
          </p:nvPr>
        </p:nvSpPr>
        <p:spPr>
          <a:xfrm>
            <a:off x="547088" y="1973494"/>
            <a:ext cx="4363200" cy="2445750"/>
          </a:xfrm>
          <a:prstGeom prst="rect">
            <a:avLst/>
          </a:prstGeom>
        </p:spPr>
        <p:txBody>
          <a:bodyPr spcFirstLastPara="1" wrap="square" lIns="68569" tIns="68569" rIns="68569" bIns="68569" anchor="t" anchorCtr="0">
            <a:normAutofit/>
          </a:bodyPr>
          <a:lstStyle/>
          <a:p>
            <a:pPr marL="0" indent="0">
              <a:buNone/>
            </a:pPr>
            <a:r>
              <a:rPr lang="en" sz="1200" dirty="0"/>
              <a:t>&gt; </a:t>
            </a:r>
            <a:r>
              <a:rPr lang="en" sz="1200" b="1" dirty="0"/>
              <a:t>No causal relations</a:t>
            </a:r>
            <a:r>
              <a:rPr lang="en" sz="1200" dirty="0"/>
              <a:t> possible (yet)</a:t>
            </a:r>
            <a:endParaRPr sz="1200" dirty="0"/>
          </a:p>
          <a:p>
            <a:pPr marL="0" indent="0">
              <a:spcBef>
                <a:spcPts val="900"/>
              </a:spcBef>
              <a:buNone/>
            </a:pPr>
            <a:r>
              <a:rPr lang="en" sz="1200" dirty="0"/>
              <a:t>&gt; </a:t>
            </a:r>
            <a:r>
              <a:rPr lang="en" sz="1200" b="1" dirty="0"/>
              <a:t>Very data hungry</a:t>
            </a:r>
            <a:r>
              <a:rPr lang="en" sz="1200" dirty="0"/>
              <a:t>	- “</a:t>
            </a:r>
            <a:r>
              <a:rPr lang="en" sz="1200" i="1" dirty="0"/>
              <a:t>Garbage in, garbage out</a:t>
            </a:r>
            <a:r>
              <a:rPr lang="en" sz="1200" dirty="0"/>
              <a:t>”</a:t>
            </a:r>
            <a:endParaRPr sz="1200" dirty="0"/>
          </a:p>
          <a:p>
            <a:pPr marL="0" indent="0">
              <a:spcBef>
                <a:spcPts val="900"/>
              </a:spcBef>
              <a:buNone/>
            </a:pPr>
            <a:r>
              <a:rPr lang="en" sz="1200" dirty="0"/>
              <a:t>&gt; </a:t>
            </a:r>
            <a:r>
              <a:rPr lang="en" sz="1200" b="1" dirty="0"/>
              <a:t>Often expensive to train </a:t>
            </a:r>
            <a:r>
              <a:rPr lang="en" sz="1200" dirty="0"/>
              <a:t>(money &amp; time)</a:t>
            </a:r>
            <a:endParaRPr sz="1200" dirty="0"/>
          </a:p>
          <a:p>
            <a:pPr marL="0" indent="0">
              <a:spcBef>
                <a:spcPts val="900"/>
              </a:spcBef>
              <a:spcAft>
                <a:spcPts val="900"/>
              </a:spcAft>
              <a:buNone/>
            </a:pPr>
            <a:r>
              <a:rPr lang="en" sz="1200" dirty="0"/>
              <a:t>&gt; </a:t>
            </a:r>
            <a:r>
              <a:rPr lang="en" sz="1200" b="1" dirty="0"/>
              <a:t>Nonextensible</a:t>
            </a:r>
            <a:r>
              <a:rPr lang="en" sz="1200" dirty="0"/>
              <a:t> and </a:t>
            </a:r>
            <a:r>
              <a:rPr lang="en" sz="1200" b="1" dirty="0"/>
              <a:t>specialized </a:t>
            </a:r>
            <a:r>
              <a:rPr lang="en" sz="1200" dirty="0"/>
              <a:t>to a range and task</a:t>
            </a:r>
            <a:br>
              <a:rPr lang="en" sz="1200" dirty="0"/>
            </a:br>
            <a:r>
              <a:rPr lang="en" sz="1200" dirty="0"/>
              <a:t>     - One more ouptut → finetune/retrain the entire network</a:t>
            </a:r>
            <a:br>
              <a:rPr lang="en" sz="1200" dirty="0"/>
            </a:br>
            <a:r>
              <a:rPr lang="en" sz="1200" dirty="0"/>
              <a:t>     - Undefined behaviour on out-of-domain test examples</a:t>
            </a:r>
            <a:endParaRPr sz="1200" dirty="0"/>
          </a:p>
        </p:txBody>
      </p:sp>
      <p:pic>
        <p:nvPicPr>
          <p:cNvPr id="679" name="Google Shape;679;p87"/>
          <p:cNvPicPr preferRelativeResize="0"/>
          <p:nvPr/>
        </p:nvPicPr>
        <p:blipFill>
          <a:blip r:embed="rId3">
            <a:alphaModFix/>
          </a:blip>
          <a:stretch>
            <a:fillRect/>
          </a:stretch>
        </p:blipFill>
        <p:spPr>
          <a:xfrm>
            <a:off x="4821553" y="1695694"/>
            <a:ext cx="1908019" cy="2354156"/>
          </a:xfrm>
          <a:prstGeom prst="rect">
            <a:avLst/>
          </a:prstGeom>
          <a:noFill/>
          <a:ln>
            <a:noFill/>
          </a:ln>
        </p:spPr>
      </p:pic>
      <p:sp>
        <p:nvSpPr>
          <p:cNvPr id="680" name="Google Shape;680;p87"/>
          <p:cNvSpPr txBox="1"/>
          <p:nvPr/>
        </p:nvSpPr>
        <p:spPr>
          <a:xfrm>
            <a:off x="4978275" y="3584063"/>
            <a:ext cx="1594575" cy="427018"/>
          </a:xfrm>
          <a:prstGeom prst="rect">
            <a:avLst/>
          </a:prstGeom>
          <a:noFill/>
          <a:ln>
            <a:noFill/>
          </a:ln>
          <a:effectLst>
            <a:outerShdw blurRad="57150" dist="19050" dir="5400000" algn="bl" rotWithShape="0">
              <a:srgbClr val="000000">
                <a:alpha val="86000"/>
              </a:srgbClr>
            </a:outerShdw>
          </a:effectLst>
        </p:spPr>
        <p:txBody>
          <a:bodyPr spcFirstLastPara="1" wrap="square" lIns="68569" tIns="68569" rIns="68569" bIns="68569" anchor="t" anchorCtr="0">
            <a:spAutoFit/>
          </a:bodyPr>
          <a:lstStyle/>
          <a:p>
            <a:pPr algn="ctr"/>
            <a:r>
              <a:rPr lang="en" sz="1875">
                <a:solidFill>
                  <a:schemeClr val="lt1"/>
                </a:solidFill>
                <a:latin typeface="Impact"/>
                <a:ea typeface="Impact"/>
                <a:cs typeface="Impact"/>
                <a:sym typeface="Impact"/>
              </a:rPr>
              <a:t>NO MOAR DATA.</a:t>
            </a:r>
            <a:endParaRPr sz="1875">
              <a:solidFill>
                <a:schemeClr val="lt1"/>
              </a:solidFill>
              <a:latin typeface="Impact"/>
              <a:ea typeface="Impact"/>
              <a:cs typeface="Impact"/>
              <a:sym typeface="Impact"/>
            </a:endParaRPr>
          </a:p>
        </p:txBody>
      </p:sp>
      <p:sp>
        <p:nvSpPr>
          <p:cNvPr id="681" name="Google Shape;681;p87"/>
          <p:cNvSpPr txBox="1"/>
          <p:nvPr/>
        </p:nvSpPr>
        <p:spPr>
          <a:xfrm>
            <a:off x="4948238" y="4049850"/>
            <a:ext cx="1654650" cy="369310"/>
          </a:xfrm>
          <a:prstGeom prst="rect">
            <a:avLst/>
          </a:prstGeom>
          <a:noFill/>
          <a:ln>
            <a:noFill/>
          </a:ln>
        </p:spPr>
        <p:txBody>
          <a:bodyPr spcFirstLastPara="1" wrap="square" lIns="68569" tIns="68569" rIns="68569" bIns="68569" anchor="t" anchorCtr="0">
            <a:spAutoFit/>
          </a:bodyPr>
          <a:lstStyle/>
          <a:p>
            <a:r>
              <a:rPr lang="en" sz="750" i="1"/>
              <a:t>https://knowyourmeme.com/memes/grumpy-cat</a:t>
            </a:r>
            <a:endParaRPr sz="975" i="1">
              <a:latin typeface="Lato"/>
              <a:ea typeface="Lato"/>
              <a:cs typeface="Lato"/>
              <a:sym typeface="Lato"/>
            </a:endParaRPr>
          </a:p>
        </p:txBody>
      </p:sp>
      <p:sp>
        <p:nvSpPr>
          <p:cNvPr id="682" name="Google Shape;682;p87"/>
          <p:cNvSpPr txBox="1"/>
          <p:nvPr/>
        </p:nvSpPr>
        <p:spPr>
          <a:xfrm>
            <a:off x="4948238" y="1695694"/>
            <a:ext cx="1594575" cy="427018"/>
          </a:xfrm>
          <a:prstGeom prst="rect">
            <a:avLst/>
          </a:prstGeom>
          <a:noFill/>
          <a:ln>
            <a:noFill/>
          </a:ln>
          <a:effectLst>
            <a:outerShdw blurRad="57150" dist="19050" dir="5400000" algn="bl" rotWithShape="0">
              <a:srgbClr val="000000">
                <a:alpha val="86000"/>
              </a:srgbClr>
            </a:outerShdw>
          </a:effectLst>
        </p:spPr>
        <p:txBody>
          <a:bodyPr spcFirstLastPara="1" wrap="square" lIns="68569" tIns="68569" rIns="68569" bIns="68569" anchor="t" anchorCtr="0">
            <a:spAutoFit/>
          </a:bodyPr>
          <a:lstStyle/>
          <a:p>
            <a:pPr algn="ctr"/>
            <a:r>
              <a:rPr lang="en" sz="1875">
                <a:solidFill>
                  <a:schemeClr val="lt1"/>
                </a:solidFill>
                <a:latin typeface="Impact"/>
                <a:ea typeface="Impact"/>
                <a:cs typeface="Impact"/>
                <a:sym typeface="Impact"/>
              </a:rPr>
              <a:t>NO.</a:t>
            </a:r>
            <a:endParaRPr sz="1875">
              <a:solidFill>
                <a:schemeClr val="lt1"/>
              </a:solidFill>
              <a:latin typeface="Impact"/>
              <a:ea typeface="Impact"/>
              <a:cs typeface="Impact"/>
              <a:sym typeface="Impact"/>
            </a:endParaRPr>
          </a:p>
        </p:txBody>
      </p:sp>
    </p:spTree>
    <p:extLst>
      <p:ext uri="{BB962C8B-B14F-4D97-AF65-F5344CB8AC3E}">
        <p14:creationId xmlns:p14="http://schemas.microsoft.com/office/powerpoint/2010/main" val="3239981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79"/>
          <p:cNvSpPr txBox="1">
            <a:spLocks noGrp="1"/>
          </p:cNvSpPr>
          <p:nvPr>
            <p:ph type="title"/>
          </p:nvPr>
        </p:nvSpPr>
        <p:spPr>
          <a:xfrm>
            <a:off x="547088" y="1634775"/>
            <a:ext cx="5766300" cy="1138950"/>
          </a:xfrm>
          <a:prstGeom prst="rect">
            <a:avLst/>
          </a:prstGeom>
        </p:spPr>
        <p:txBody>
          <a:bodyPr spcFirstLastPara="1" wrap="square" lIns="68569" tIns="68569" rIns="68569" bIns="68569" anchor="t" anchorCtr="0">
            <a:normAutofit/>
          </a:bodyPr>
          <a:lstStyle/>
          <a:p>
            <a:r>
              <a:rPr lang="en" dirty="0"/>
              <a:t>Families of Neural Networks</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80"/>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a:t>Multi-layer Perceptrons</a:t>
            </a:r>
            <a:endParaRPr/>
          </a:p>
        </p:txBody>
      </p:sp>
      <p:sp>
        <p:nvSpPr>
          <p:cNvPr id="623" name="Google Shape;623;p80"/>
          <p:cNvSpPr txBox="1">
            <a:spLocks noGrp="1"/>
          </p:cNvSpPr>
          <p:nvPr>
            <p:ph type="body" idx="1"/>
          </p:nvPr>
        </p:nvSpPr>
        <p:spPr>
          <a:xfrm>
            <a:off x="547088" y="2195044"/>
            <a:ext cx="2287800" cy="1910700"/>
          </a:xfrm>
          <a:prstGeom prst="rect">
            <a:avLst/>
          </a:prstGeom>
        </p:spPr>
        <p:txBody>
          <a:bodyPr spcFirstLastPara="1" wrap="square" lIns="68569" tIns="68569" rIns="68569" bIns="68569" anchor="t" anchorCtr="0">
            <a:normAutofit/>
          </a:bodyPr>
          <a:lstStyle/>
          <a:p>
            <a:pPr marL="0" indent="0">
              <a:buNone/>
            </a:pPr>
            <a:r>
              <a:rPr lang="en" sz="1200"/>
              <a:t>Useful for </a:t>
            </a:r>
            <a:r>
              <a:rPr lang="en" sz="1200" b="1"/>
              <a:t>static </a:t>
            </a:r>
            <a:r>
              <a:rPr lang="en" sz="1200"/>
              <a:t>input-output relations</a:t>
            </a:r>
            <a:endParaRPr sz="1200"/>
          </a:p>
          <a:p>
            <a:pPr marL="0" indent="0">
              <a:spcBef>
                <a:spcPts val="900"/>
              </a:spcBef>
              <a:buNone/>
            </a:pPr>
            <a:r>
              <a:rPr lang="en" sz="1200" b="1"/>
              <a:t>More hidden layers ~ better approximation</a:t>
            </a:r>
            <a:r>
              <a:rPr lang="en" sz="1200"/>
              <a:t> of</a:t>
            </a:r>
            <a:r>
              <a:rPr lang="en" sz="1200" b="1"/>
              <a:t> </a:t>
            </a:r>
            <a:r>
              <a:rPr lang="en" sz="1200"/>
              <a:t>more complicated functions</a:t>
            </a:r>
            <a:endParaRPr sz="1200"/>
          </a:p>
          <a:p>
            <a:pPr marL="0" indent="0">
              <a:spcBef>
                <a:spcPts val="900"/>
              </a:spcBef>
              <a:spcAft>
                <a:spcPts val="900"/>
              </a:spcAft>
              <a:buNone/>
            </a:pPr>
            <a:r>
              <a:rPr lang="en" sz="1200" b="1"/>
              <a:t>Quick </a:t>
            </a:r>
            <a:r>
              <a:rPr lang="en" sz="1200"/>
              <a:t>to design and implement</a:t>
            </a:r>
            <a:endParaRPr sz="1200"/>
          </a:p>
        </p:txBody>
      </p:sp>
      <p:pic>
        <p:nvPicPr>
          <p:cNvPr id="624" name="Google Shape;624;p80"/>
          <p:cNvPicPr preferRelativeResize="0"/>
          <p:nvPr/>
        </p:nvPicPr>
        <p:blipFill rotWithShape="1">
          <a:blip r:embed="rId3">
            <a:alphaModFix/>
          </a:blip>
          <a:srcRect l="7166" t="27787" r="6693"/>
          <a:stretch/>
        </p:blipFill>
        <p:spPr>
          <a:xfrm>
            <a:off x="2895094" y="2033325"/>
            <a:ext cx="3962907" cy="223411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81"/>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a:t>Convolutional Neural Networks</a:t>
            </a:r>
            <a:endParaRPr/>
          </a:p>
        </p:txBody>
      </p:sp>
      <p:sp>
        <p:nvSpPr>
          <p:cNvPr id="630" name="Google Shape;630;p81"/>
          <p:cNvSpPr txBox="1">
            <a:spLocks noGrp="1"/>
          </p:cNvSpPr>
          <p:nvPr>
            <p:ph type="body" idx="1"/>
          </p:nvPr>
        </p:nvSpPr>
        <p:spPr>
          <a:xfrm>
            <a:off x="547088" y="2202093"/>
            <a:ext cx="3498525" cy="2686165"/>
          </a:xfrm>
          <a:prstGeom prst="rect">
            <a:avLst/>
          </a:prstGeom>
        </p:spPr>
        <p:txBody>
          <a:bodyPr spcFirstLastPara="1" wrap="square" lIns="68569" tIns="68569" rIns="68569" bIns="68569" anchor="t" anchorCtr="0">
            <a:normAutofit/>
          </a:bodyPr>
          <a:lstStyle/>
          <a:p>
            <a:pPr marL="0" indent="0">
              <a:buNone/>
            </a:pPr>
            <a:r>
              <a:rPr lang="en" sz="1200" dirty="0"/>
              <a:t>Learn “</a:t>
            </a:r>
            <a:r>
              <a:rPr lang="en" sz="1200" b="1" dirty="0"/>
              <a:t>kernels</a:t>
            </a:r>
            <a:r>
              <a:rPr lang="en" sz="1200" dirty="0"/>
              <a:t>”, i.e. matrices that convolve over </a:t>
            </a:r>
            <a:r>
              <a:rPr lang="en" sz="1200" i="1" dirty="0"/>
              <a:t>n</a:t>
            </a:r>
            <a:r>
              <a:rPr lang="en" sz="1200" dirty="0"/>
              <a:t>-dimensional data to extract abstract, lower-dimensional features.</a:t>
            </a:r>
            <a:endParaRPr sz="1200" dirty="0"/>
          </a:p>
          <a:p>
            <a:pPr marL="0" indent="0">
              <a:spcBef>
                <a:spcPts val="900"/>
              </a:spcBef>
              <a:buNone/>
            </a:pPr>
            <a:r>
              <a:rPr lang="en" sz="1200" dirty="0"/>
              <a:t>Used often in </a:t>
            </a:r>
            <a:r>
              <a:rPr lang="en" sz="1200" b="1" dirty="0"/>
              <a:t>image and signal processing tasks</a:t>
            </a:r>
            <a:r>
              <a:rPr lang="en" sz="1200" dirty="0"/>
              <a:t> such as object detection and segmentation. </a:t>
            </a:r>
            <a:endParaRPr sz="1200" dirty="0"/>
          </a:p>
          <a:p>
            <a:pPr marL="0" indent="0">
              <a:spcBef>
                <a:spcPts val="900"/>
              </a:spcBef>
              <a:spcAft>
                <a:spcPts val="900"/>
              </a:spcAft>
              <a:buNone/>
            </a:pPr>
            <a:r>
              <a:rPr lang="en" sz="1200" b="1" dirty="0"/>
              <a:t>Accounts for translational variance</a:t>
            </a:r>
            <a:r>
              <a:rPr lang="en" sz="1200" dirty="0"/>
              <a:t>: the </a:t>
            </a:r>
            <a:br>
              <a:rPr lang="en" sz="1200" dirty="0"/>
            </a:br>
            <a:r>
              <a:rPr lang="en" sz="1200" dirty="0"/>
              <a:t>object can be anywhere in the image and </a:t>
            </a:r>
            <a:br>
              <a:rPr lang="en" sz="1200" dirty="0"/>
            </a:br>
            <a:r>
              <a:rPr lang="en" sz="1200" dirty="0"/>
              <a:t>still be found</a:t>
            </a:r>
            <a:endParaRPr sz="1200" dirty="0"/>
          </a:p>
        </p:txBody>
      </p:sp>
      <p:pic>
        <p:nvPicPr>
          <p:cNvPr id="631" name="Google Shape;631;p81"/>
          <p:cNvPicPr preferRelativeResize="0"/>
          <p:nvPr/>
        </p:nvPicPr>
        <p:blipFill>
          <a:blip r:embed="rId3">
            <a:alphaModFix/>
          </a:blip>
          <a:stretch>
            <a:fillRect/>
          </a:stretch>
        </p:blipFill>
        <p:spPr>
          <a:xfrm>
            <a:off x="4090741" y="628607"/>
            <a:ext cx="2686238" cy="2505281"/>
          </a:xfrm>
          <a:prstGeom prst="rect">
            <a:avLst/>
          </a:prstGeom>
          <a:noFill/>
          <a:ln>
            <a:noFill/>
          </a:ln>
        </p:spPr>
      </p:pic>
      <p:sp>
        <p:nvSpPr>
          <p:cNvPr id="632" name="Google Shape;632;p81"/>
          <p:cNvSpPr txBox="1"/>
          <p:nvPr/>
        </p:nvSpPr>
        <p:spPr>
          <a:xfrm>
            <a:off x="4293900" y="3179788"/>
            <a:ext cx="2279925" cy="369310"/>
          </a:xfrm>
          <a:prstGeom prst="rect">
            <a:avLst/>
          </a:prstGeom>
          <a:noFill/>
          <a:ln>
            <a:noFill/>
          </a:ln>
        </p:spPr>
        <p:txBody>
          <a:bodyPr spcFirstLastPara="1" wrap="square" lIns="68569" tIns="68569" rIns="68569" bIns="68569" anchor="t" anchorCtr="0">
            <a:spAutoFit/>
          </a:bodyPr>
          <a:lstStyle/>
          <a:p>
            <a:pPr algn="ctr"/>
            <a:r>
              <a:rPr lang="en" sz="750" i="1" dirty="0">
                <a:latin typeface="Lato"/>
                <a:ea typeface="Lato"/>
                <a:cs typeface="Lato"/>
                <a:sym typeface="Lato"/>
              </a:rPr>
              <a:t>LeNet’s architecture: One of the first CNNs</a:t>
            </a:r>
            <a:br>
              <a:rPr lang="en" sz="750" i="1" dirty="0">
                <a:latin typeface="Lato"/>
                <a:ea typeface="Lato"/>
                <a:cs typeface="Lato"/>
                <a:sym typeface="Lato"/>
              </a:rPr>
            </a:br>
            <a:r>
              <a:rPr lang="en" sz="750" i="1" dirty="0">
                <a:latin typeface="Lato"/>
                <a:ea typeface="Lato"/>
                <a:cs typeface="Lato"/>
                <a:sym typeface="Lato"/>
              </a:rPr>
              <a:t>https://doi.org/10.1162/neco.1989.1.4.541</a:t>
            </a:r>
            <a:endParaRPr sz="750" i="1" dirty="0">
              <a:latin typeface="Lato"/>
              <a:ea typeface="Lato"/>
              <a:cs typeface="Lato"/>
              <a:sym typeface="Lato"/>
            </a:endParaRPr>
          </a:p>
        </p:txBody>
      </p:sp>
      <p:pic>
        <p:nvPicPr>
          <p:cNvPr id="2050" name="Picture 2" descr="LeNet-5 - A Classic CNN Architecture - DataScienceCentral.com">
            <a:extLst>
              <a:ext uri="{FF2B5EF4-FFF2-40B4-BE49-F238E27FC236}">
                <a16:creationId xmlns:a16="http://schemas.microsoft.com/office/drawing/2014/main" id="{A15DB7D4-2AC9-77B0-89E8-E5FD5AA56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668043"/>
            <a:ext cx="3324326" cy="99345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632;p81">
            <a:extLst>
              <a:ext uri="{FF2B5EF4-FFF2-40B4-BE49-F238E27FC236}">
                <a16:creationId xmlns:a16="http://schemas.microsoft.com/office/drawing/2014/main" id="{E0A43C9F-9353-5540-DE43-8C8EBE3E75CA}"/>
              </a:ext>
            </a:extLst>
          </p:cNvPr>
          <p:cNvSpPr txBox="1"/>
          <p:nvPr/>
        </p:nvSpPr>
        <p:spPr>
          <a:xfrm>
            <a:off x="3974853" y="4776837"/>
            <a:ext cx="2279925" cy="253893"/>
          </a:xfrm>
          <a:prstGeom prst="rect">
            <a:avLst/>
          </a:prstGeom>
          <a:noFill/>
          <a:ln>
            <a:noFill/>
          </a:ln>
        </p:spPr>
        <p:txBody>
          <a:bodyPr spcFirstLastPara="1" wrap="square" lIns="68569" tIns="68569" rIns="68569" bIns="68569" anchor="t" anchorCtr="0">
            <a:spAutoFit/>
          </a:bodyPr>
          <a:lstStyle/>
          <a:p>
            <a:pPr algn="ctr"/>
            <a:r>
              <a:rPr lang="en" sz="750" i="1" dirty="0">
                <a:latin typeface="Lato"/>
                <a:ea typeface="Lato"/>
                <a:cs typeface="Lato"/>
                <a:sym typeface="Lato"/>
              </a:rPr>
              <a:t>LeNet-5: one of the most influential CNNs</a:t>
            </a:r>
            <a:endParaRPr sz="750" i="1" dirty="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5"/>
          <p:cNvSpPr/>
          <p:nvPr/>
        </p:nvSpPr>
        <p:spPr>
          <a:xfrm>
            <a:off x="427838" y="1330294"/>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277" name="Google Shape;277;p35"/>
          <p:cNvPicPr preferRelativeResize="0"/>
          <p:nvPr/>
        </p:nvPicPr>
        <p:blipFill>
          <a:blip r:embed="rId3">
            <a:alphaModFix/>
          </a:blip>
          <a:stretch>
            <a:fillRect/>
          </a:stretch>
        </p:blipFill>
        <p:spPr>
          <a:xfrm>
            <a:off x="4601100" y="3578888"/>
            <a:ext cx="1445138" cy="189916"/>
          </a:xfrm>
          <a:prstGeom prst="rect">
            <a:avLst/>
          </a:prstGeom>
          <a:noFill/>
          <a:ln>
            <a:noFill/>
          </a:ln>
        </p:spPr>
      </p:pic>
      <p:pic>
        <p:nvPicPr>
          <p:cNvPr id="278" name="Google Shape;278;p35"/>
          <p:cNvPicPr preferRelativeResize="0"/>
          <p:nvPr/>
        </p:nvPicPr>
        <p:blipFill>
          <a:blip r:embed="rId4">
            <a:alphaModFix/>
          </a:blip>
          <a:stretch>
            <a:fillRect/>
          </a:stretch>
        </p:blipFill>
        <p:spPr>
          <a:xfrm>
            <a:off x="4633522" y="3832921"/>
            <a:ext cx="1231483" cy="186948"/>
          </a:xfrm>
          <a:prstGeom prst="rect">
            <a:avLst/>
          </a:prstGeom>
          <a:noFill/>
          <a:ln>
            <a:noFill/>
          </a:ln>
        </p:spPr>
      </p:pic>
      <p:pic>
        <p:nvPicPr>
          <p:cNvPr id="279" name="Google Shape;279;p35"/>
          <p:cNvPicPr preferRelativeResize="0"/>
          <p:nvPr/>
        </p:nvPicPr>
        <p:blipFill rotWithShape="1">
          <a:blip r:embed="rId5">
            <a:alphaModFix/>
          </a:blip>
          <a:srcRect b="48741"/>
          <a:stretch/>
        </p:blipFill>
        <p:spPr>
          <a:xfrm>
            <a:off x="749081" y="2379901"/>
            <a:ext cx="5359838" cy="383681"/>
          </a:xfrm>
          <a:prstGeom prst="rect">
            <a:avLst/>
          </a:prstGeom>
          <a:noFill/>
          <a:ln>
            <a:noFill/>
          </a:ln>
        </p:spPr>
      </p:pic>
      <p:sp>
        <p:nvSpPr>
          <p:cNvPr id="2" name="Google Shape;262;p33">
            <a:extLst>
              <a:ext uri="{FF2B5EF4-FFF2-40B4-BE49-F238E27FC236}">
                <a16:creationId xmlns:a16="http://schemas.microsoft.com/office/drawing/2014/main" id="{9D8B2609-58BC-121C-2324-09167B12481C}"/>
              </a:ext>
            </a:extLst>
          </p:cNvPr>
          <p:cNvSpPr/>
          <p:nvPr/>
        </p:nvSpPr>
        <p:spPr>
          <a:xfrm>
            <a:off x="496590" y="100028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CE0B99-F673-9D70-24DB-24A544C87367}"/>
              </a:ext>
            </a:extLst>
          </p:cNvPr>
          <p:cNvPicPr>
            <a:picLocks noChangeAspect="1"/>
          </p:cNvPicPr>
          <p:nvPr/>
        </p:nvPicPr>
        <p:blipFill>
          <a:blip r:embed="rId2"/>
          <a:stretch>
            <a:fillRect/>
          </a:stretch>
        </p:blipFill>
        <p:spPr>
          <a:xfrm>
            <a:off x="1102538" y="2093136"/>
            <a:ext cx="1745131" cy="1798476"/>
          </a:xfrm>
          <a:prstGeom prst="rect">
            <a:avLst/>
          </a:prstGeom>
        </p:spPr>
      </p:pic>
      <p:pic>
        <p:nvPicPr>
          <p:cNvPr id="10" name="Picture 9">
            <a:extLst>
              <a:ext uri="{FF2B5EF4-FFF2-40B4-BE49-F238E27FC236}">
                <a16:creationId xmlns:a16="http://schemas.microsoft.com/office/drawing/2014/main" id="{76250F0C-FD5D-8172-A375-85A73B530701}"/>
              </a:ext>
            </a:extLst>
          </p:cNvPr>
          <p:cNvPicPr>
            <a:picLocks noChangeAspect="1"/>
          </p:cNvPicPr>
          <p:nvPr/>
        </p:nvPicPr>
        <p:blipFill>
          <a:blip r:embed="rId3"/>
          <a:stretch>
            <a:fillRect/>
          </a:stretch>
        </p:blipFill>
        <p:spPr>
          <a:xfrm>
            <a:off x="4010333" y="2432255"/>
            <a:ext cx="1082134" cy="1120237"/>
          </a:xfrm>
          <a:prstGeom prst="rect">
            <a:avLst/>
          </a:prstGeom>
        </p:spPr>
      </p:pic>
      <p:sp>
        <p:nvSpPr>
          <p:cNvPr id="11" name="TextBox 10">
            <a:extLst>
              <a:ext uri="{FF2B5EF4-FFF2-40B4-BE49-F238E27FC236}">
                <a16:creationId xmlns:a16="http://schemas.microsoft.com/office/drawing/2014/main" id="{2F149FE2-143F-3C78-14C2-3B702B8D0F9C}"/>
              </a:ext>
            </a:extLst>
          </p:cNvPr>
          <p:cNvSpPr txBox="1"/>
          <p:nvPr/>
        </p:nvSpPr>
        <p:spPr>
          <a:xfrm>
            <a:off x="1196283" y="3966983"/>
            <a:ext cx="1595043" cy="307777"/>
          </a:xfrm>
          <a:prstGeom prst="rect">
            <a:avLst/>
          </a:prstGeom>
          <a:noFill/>
        </p:spPr>
        <p:txBody>
          <a:bodyPr wrap="square" rtlCol="0">
            <a:spAutoFit/>
          </a:bodyPr>
          <a:lstStyle/>
          <a:p>
            <a:pPr algn="ctr"/>
            <a:r>
              <a:rPr lang="en-US" dirty="0"/>
              <a:t>image</a:t>
            </a:r>
            <a:endParaRPr lang="en-NL" dirty="0"/>
          </a:p>
        </p:txBody>
      </p:sp>
      <p:sp>
        <p:nvSpPr>
          <p:cNvPr id="12" name="TextBox 11">
            <a:extLst>
              <a:ext uri="{FF2B5EF4-FFF2-40B4-BE49-F238E27FC236}">
                <a16:creationId xmlns:a16="http://schemas.microsoft.com/office/drawing/2014/main" id="{0E92709D-F9CA-FD0D-F95A-EE8A77456B03}"/>
              </a:ext>
            </a:extLst>
          </p:cNvPr>
          <p:cNvSpPr txBox="1"/>
          <p:nvPr/>
        </p:nvSpPr>
        <p:spPr>
          <a:xfrm>
            <a:off x="3753878" y="3965494"/>
            <a:ext cx="1595043" cy="307777"/>
          </a:xfrm>
          <a:prstGeom prst="rect">
            <a:avLst/>
          </a:prstGeom>
          <a:noFill/>
        </p:spPr>
        <p:txBody>
          <a:bodyPr wrap="square" rtlCol="0">
            <a:spAutoFit/>
          </a:bodyPr>
          <a:lstStyle/>
          <a:p>
            <a:pPr algn="ctr"/>
            <a:r>
              <a:rPr lang="en-US" dirty="0"/>
              <a:t>kernel</a:t>
            </a:r>
            <a:endParaRPr lang="en-NL" dirty="0"/>
          </a:p>
        </p:txBody>
      </p:sp>
      <p:sp>
        <p:nvSpPr>
          <p:cNvPr id="17" name="Title 1">
            <a:extLst>
              <a:ext uri="{FF2B5EF4-FFF2-40B4-BE49-F238E27FC236}">
                <a16:creationId xmlns:a16="http://schemas.microsoft.com/office/drawing/2014/main" id="{4DAE3B7C-D073-4C1A-CF90-251412CEAD7C}"/>
              </a:ext>
            </a:extLst>
          </p:cNvPr>
          <p:cNvSpPr>
            <a:spLocks noGrp="1"/>
          </p:cNvSpPr>
          <p:nvPr>
            <p:ph type="title"/>
          </p:nvPr>
        </p:nvSpPr>
        <p:spPr>
          <a:xfrm>
            <a:off x="547688" y="1319213"/>
            <a:ext cx="5765800" cy="534987"/>
          </a:xfrm>
        </p:spPr>
        <p:txBody>
          <a:bodyPr/>
          <a:lstStyle/>
          <a:p>
            <a:r>
              <a:rPr lang="en-US" dirty="0"/>
              <a:t>Convolutions</a:t>
            </a:r>
            <a:endParaRPr lang="en-NL" dirty="0"/>
          </a:p>
        </p:txBody>
      </p:sp>
    </p:spTree>
    <p:extLst>
      <p:ext uri="{BB962C8B-B14F-4D97-AF65-F5344CB8AC3E}">
        <p14:creationId xmlns:p14="http://schemas.microsoft.com/office/powerpoint/2010/main" val="38444495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818B9-0151-185D-0FCA-4441E99ECE86}"/>
              </a:ext>
            </a:extLst>
          </p:cNvPr>
          <p:cNvSpPr>
            <a:spLocks noGrp="1"/>
          </p:cNvSpPr>
          <p:nvPr>
            <p:ph type="title"/>
          </p:nvPr>
        </p:nvSpPr>
        <p:spPr/>
        <p:txBody>
          <a:bodyPr/>
          <a:lstStyle/>
          <a:p>
            <a:r>
              <a:rPr lang="en-US" dirty="0"/>
              <a:t>Convolutions</a:t>
            </a:r>
            <a:endParaRPr lang="en-NL" dirty="0"/>
          </a:p>
        </p:txBody>
      </p:sp>
      <p:pic>
        <p:nvPicPr>
          <p:cNvPr id="8" name="Picture 7">
            <a:extLst>
              <a:ext uri="{FF2B5EF4-FFF2-40B4-BE49-F238E27FC236}">
                <a16:creationId xmlns:a16="http://schemas.microsoft.com/office/drawing/2014/main" id="{BFCE0B99-F673-9D70-24DB-24A544C87367}"/>
              </a:ext>
            </a:extLst>
          </p:cNvPr>
          <p:cNvPicPr>
            <a:picLocks noChangeAspect="1"/>
          </p:cNvPicPr>
          <p:nvPr/>
        </p:nvPicPr>
        <p:blipFill>
          <a:blip r:embed="rId2"/>
          <a:stretch>
            <a:fillRect/>
          </a:stretch>
        </p:blipFill>
        <p:spPr>
          <a:xfrm>
            <a:off x="1102538" y="2093136"/>
            <a:ext cx="1745131" cy="1798476"/>
          </a:xfrm>
          <a:prstGeom prst="rect">
            <a:avLst/>
          </a:prstGeom>
        </p:spPr>
      </p:pic>
      <p:pic>
        <p:nvPicPr>
          <p:cNvPr id="10" name="Picture 9">
            <a:extLst>
              <a:ext uri="{FF2B5EF4-FFF2-40B4-BE49-F238E27FC236}">
                <a16:creationId xmlns:a16="http://schemas.microsoft.com/office/drawing/2014/main" id="{76250F0C-FD5D-8172-A375-85A73B530701}"/>
              </a:ext>
            </a:extLst>
          </p:cNvPr>
          <p:cNvPicPr>
            <a:picLocks noChangeAspect="1"/>
          </p:cNvPicPr>
          <p:nvPr/>
        </p:nvPicPr>
        <p:blipFill>
          <a:blip r:embed="rId3"/>
          <a:stretch>
            <a:fillRect/>
          </a:stretch>
        </p:blipFill>
        <p:spPr>
          <a:xfrm>
            <a:off x="4010333" y="2432255"/>
            <a:ext cx="1082134" cy="1120237"/>
          </a:xfrm>
          <a:prstGeom prst="rect">
            <a:avLst/>
          </a:prstGeom>
        </p:spPr>
      </p:pic>
      <p:sp>
        <p:nvSpPr>
          <p:cNvPr id="11" name="TextBox 10">
            <a:extLst>
              <a:ext uri="{FF2B5EF4-FFF2-40B4-BE49-F238E27FC236}">
                <a16:creationId xmlns:a16="http://schemas.microsoft.com/office/drawing/2014/main" id="{2F149FE2-143F-3C78-14C2-3B702B8D0F9C}"/>
              </a:ext>
            </a:extLst>
          </p:cNvPr>
          <p:cNvSpPr txBox="1"/>
          <p:nvPr/>
        </p:nvSpPr>
        <p:spPr>
          <a:xfrm>
            <a:off x="1196283" y="3966983"/>
            <a:ext cx="1595043" cy="307777"/>
          </a:xfrm>
          <a:prstGeom prst="rect">
            <a:avLst/>
          </a:prstGeom>
          <a:noFill/>
        </p:spPr>
        <p:txBody>
          <a:bodyPr wrap="square" rtlCol="0">
            <a:spAutoFit/>
          </a:bodyPr>
          <a:lstStyle/>
          <a:p>
            <a:pPr algn="ctr"/>
            <a:r>
              <a:rPr lang="en-US" dirty="0"/>
              <a:t>image</a:t>
            </a:r>
            <a:endParaRPr lang="en-NL" dirty="0"/>
          </a:p>
        </p:txBody>
      </p:sp>
      <p:sp>
        <p:nvSpPr>
          <p:cNvPr id="12" name="TextBox 11">
            <a:extLst>
              <a:ext uri="{FF2B5EF4-FFF2-40B4-BE49-F238E27FC236}">
                <a16:creationId xmlns:a16="http://schemas.microsoft.com/office/drawing/2014/main" id="{0E92709D-F9CA-FD0D-F95A-EE8A77456B03}"/>
              </a:ext>
            </a:extLst>
          </p:cNvPr>
          <p:cNvSpPr txBox="1"/>
          <p:nvPr/>
        </p:nvSpPr>
        <p:spPr>
          <a:xfrm>
            <a:off x="3753878" y="3965494"/>
            <a:ext cx="1595043" cy="307777"/>
          </a:xfrm>
          <a:prstGeom prst="rect">
            <a:avLst/>
          </a:prstGeom>
          <a:noFill/>
        </p:spPr>
        <p:txBody>
          <a:bodyPr wrap="square" rtlCol="0">
            <a:spAutoFit/>
          </a:bodyPr>
          <a:lstStyle/>
          <a:p>
            <a:pPr algn="ctr"/>
            <a:r>
              <a:rPr lang="en-US" dirty="0"/>
              <a:t>kernel</a:t>
            </a:r>
            <a:endParaRPr lang="en-NL" dirty="0"/>
          </a:p>
        </p:txBody>
      </p:sp>
      <p:sp>
        <p:nvSpPr>
          <p:cNvPr id="3" name="Rectangle 2">
            <a:extLst>
              <a:ext uri="{FF2B5EF4-FFF2-40B4-BE49-F238E27FC236}">
                <a16:creationId xmlns:a16="http://schemas.microsoft.com/office/drawing/2014/main" id="{E7292560-1590-2677-7C4B-D4E56CB13E15}"/>
              </a:ext>
            </a:extLst>
          </p:cNvPr>
          <p:cNvSpPr/>
          <p:nvPr/>
        </p:nvSpPr>
        <p:spPr>
          <a:xfrm>
            <a:off x="1102538" y="2093136"/>
            <a:ext cx="1076897" cy="1090076"/>
          </a:xfrm>
          <a:prstGeom prst="rect">
            <a:avLst/>
          </a:prstGeom>
          <a:solidFill>
            <a:srgbClr val="9B9B9B">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 name="Connector: Curved 6">
            <a:extLst>
              <a:ext uri="{FF2B5EF4-FFF2-40B4-BE49-F238E27FC236}">
                <a16:creationId xmlns:a16="http://schemas.microsoft.com/office/drawing/2014/main" id="{885CB30D-FDC9-710F-617D-63D218633A04}"/>
              </a:ext>
            </a:extLst>
          </p:cNvPr>
          <p:cNvCxnSpPr>
            <a:stCxn id="10" idx="0"/>
            <a:endCxn id="3" idx="0"/>
          </p:cNvCxnSpPr>
          <p:nvPr/>
        </p:nvCxnSpPr>
        <p:spPr>
          <a:xfrm rot="16200000" flipV="1">
            <a:off x="2926635" y="807489"/>
            <a:ext cx="339119" cy="2910413"/>
          </a:xfrm>
          <a:prstGeom prst="curvedConnector3">
            <a:avLst>
              <a:gd name="adj1" fmla="val 16741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353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818B9-0151-185D-0FCA-4441E99ECE86}"/>
              </a:ext>
            </a:extLst>
          </p:cNvPr>
          <p:cNvSpPr>
            <a:spLocks noGrp="1"/>
          </p:cNvSpPr>
          <p:nvPr>
            <p:ph type="title"/>
          </p:nvPr>
        </p:nvSpPr>
        <p:spPr/>
        <p:txBody>
          <a:bodyPr/>
          <a:lstStyle/>
          <a:p>
            <a:r>
              <a:rPr lang="en-US" dirty="0"/>
              <a:t>Convolutions</a:t>
            </a:r>
            <a:endParaRPr lang="en-NL" dirty="0"/>
          </a:p>
        </p:txBody>
      </p:sp>
      <p:pic>
        <p:nvPicPr>
          <p:cNvPr id="8" name="Picture 7">
            <a:extLst>
              <a:ext uri="{FF2B5EF4-FFF2-40B4-BE49-F238E27FC236}">
                <a16:creationId xmlns:a16="http://schemas.microsoft.com/office/drawing/2014/main" id="{BFCE0B99-F673-9D70-24DB-24A544C87367}"/>
              </a:ext>
            </a:extLst>
          </p:cNvPr>
          <p:cNvPicPr>
            <a:picLocks noChangeAspect="1"/>
          </p:cNvPicPr>
          <p:nvPr/>
        </p:nvPicPr>
        <p:blipFill>
          <a:blip r:embed="rId2"/>
          <a:stretch>
            <a:fillRect/>
          </a:stretch>
        </p:blipFill>
        <p:spPr>
          <a:xfrm>
            <a:off x="1102538" y="2093136"/>
            <a:ext cx="1745131" cy="1798476"/>
          </a:xfrm>
          <a:prstGeom prst="rect">
            <a:avLst/>
          </a:prstGeom>
        </p:spPr>
      </p:pic>
      <p:pic>
        <p:nvPicPr>
          <p:cNvPr id="10" name="Picture 9">
            <a:extLst>
              <a:ext uri="{FF2B5EF4-FFF2-40B4-BE49-F238E27FC236}">
                <a16:creationId xmlns:a16="http://schemas.microsoft.com/office/drawing/2014/main" id="{76250F0C-FD5D-8172-A375-85A73B530701}"/>
              </a:ext>
            </a:extLst>
          </p:cNvPr>
          <p:cNvPicPr>
            <a:picLocks noChangeAspect="1"/>
          </p:cNvPicPr>
          <p:nvPr/>
        </p:nvPicPr>
        <p:blipFill>
          <a:blip r:embed="rId3"/>
          <a:stretch>
            <a:fillRect/>
          </a:stretch>
        </p:blipFill>
        <p:spPr>
          <a:xfrm>
            <a:off x="4010333" y="2432255"/>
            <a:ext cx="1082134" cy="1120237"/>
          </a:xfrm>
          <a:prstGeom prst="rect">
            <a:avLst/>
          </a:prstGeom>
        </p:spPr>
      </p:pic>
      <p:sp>
        <p:nvSpPr>
          <p:cNvPr id="11" name="TextBox 10">
            <a:extLst>
              <a:ext uri="{FF2B5EF4-FFF2-40B4-BE49-F238E27FC236}">
                <a16:creationId xmlns:a16="http://schemas.microsoft.com/office/drawing/2014/main" id="{2F149FE2-143F-3C78-14C2-3B702B8D0F9C}"/>
              </a:ext>
            </a:extLst>
          </p:cNvPr>
          <p:cNvSpPr txBox="1"/>
          <p:nvPr/>
        </p:nvSpPr>
        <p:spPr>
          <a:xfrm>
            <a:off x="1196283" y="3966983"/>
            <a:ext cx="1595043" cy="307777"/>
          </a:xfrm>
          <a:prstGeom prst="rect">
            <a:avLst/>
          </a:prstGeom>
          <a:noFill/>
        </p:spPr>
        <p:txBody>
          <a:bodyPr wrap="square" rtlCol="0">
            <a:spAutoFit/>
          </a:bodyPr>
          <a:lstStyle/>
          <a:p>
            <a:pPr algn="ctr"/>
            <a:r>
              <a:rPr lang="en-US" dirty="0"/>
              <a:t>image</a:t>
            </a:r>
            <a:endParaRPr lang="en-NL" dirty="0"/>
          </a:p>
        </p:txBody>
      </p:sp>
      <p:sp>
        <p:nvSpPr>
          <p:cNvPr id="12" name="TextBox 11">
            <a:extLst>
              <a:ext uri="{FF2B5EF4-FFF2-40B4-BE49-F238E27FC236}">
                <a16:creationId xmlns:a16="http://schemas.microsoft.com/office/drawing/2014/main" id="{0E92709D-F9CA-FD0D-F95A-EE8A77456B03}"/>
              </a:ext>
            </a:extLst>
          </p:cNvPr>
          <p:cNvSpPr txBox="1"/>
          <p:nvPr/>
        </p:nvSpPr>
        <p:spPr>
          <a:xfrm>
            <a:off x="3753878" y="3965494"/>
            <a:ext cx="1595043" cy="307777"/>
          </a:xfrm>
          <a:prstGeom prst="rect">
            <a:avLst/>
          </a:prstGeom>
          <a:noFill/>
        </p:spPr>
        <p:txBody>
          <a:bodyPr wrap="square" rtlCol="0">
            <a:spAutoFit/>
          </a:bodyPr>
          <a:lstStyle/>
          <a:p>
            <a:pPr algn="ctr"/>
            <a:r>
              <a:rPr lang="en-US" dirty="0"/>
              <a:t>kernel</a:t>
            </a:r>
            <a:endParaRPr lang="en-NL" dirty="0"/>
          </a:p>
        </p:txBody>
      </p:sp>
      <p:sp>
        <p:nvSpPr>
          <p:cNvPr id="3" name="Rectangle 2">
            <a:extLst>
              <a:ext uri="{FF2B5EF4-FFF2-40B4-BE49-F238E27FC236}">
                <a16:creationId xmlns:a16="http://schemas.microsoft.com/office/drawing/2014/main" id="{E7292560-1590-2677-7C4B-D4E56CB13E15}"/>
              </a:ext>
            </a:extLst>
          </p:cNvPr>
          <p:cNvSpPr/>
          <p:nvPr/>
        </p:nvSpPr>
        <p:spPr>
          <a:xfrm>
            <a:off x="1455355" y="2093136"/>
            <a:ext cx="1076897" cy="1090076"/>
          </a:xfrm>
          <a:prstGeom prst="rect">
            <a:avLst/>
          </a:prstGeom>
          <a:solidFill>
            <a:srgbClr val="9B9B9B">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 name="Connector: Curved 6">
            <a:extLst>
              <a:ext uri="{FF2B5EF4-FFF2-40B4-BE49-F238E27FC236}">
                <a16:creationId xmlns:a16="http://schemas.microsoft.com/office/drawing/2014/main" id="{885CB30D-FDC9-710F-617D-63D218633A04}"/>
              </a:ext>
            </a:extLst>
          </p:cNvPr>
          <p:cNvCxnSpPr>
            <a:stCxn id="10" idx="0"/>
            <a:endCxn id="3" idx="0"/>
          </p:cNvCxnSpPr>
          <p:nvPr/>
        </p:nvCxnSpPr>
        <p:spPr>
          <a:xfrm rot="16200000" flipV="1">
            <a:off x="3103043" y="983898"/>
            <a:ext cx="339119" cy="2557596"/>
          </a:xfrm>
          <a:prstGeom prst="curvedConnector3">
            <a:avLst>
              <a:gd name="adj1" fmla="val 16741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3815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818B9-0151-185D-0FCA-4441E99ECE86}"/>
              </a:ext>
            </a:extLst>
          </p:cNvPr>
          <p:cNvSpPr>
            <a:spLocks noGrp="1"/>
          </p:cNvSpPr>
          <p:nvPr>
            <p:ph type="title"/>
          </p:nvPr>
        </p:nvSpPr>
        <p:spPr/>
        <p:txBody>
          <a:bodyPr/>
          <a:lstStyle/>
          <a:p>
            <a:r>
              <a:rPr lang="en-US" dirty="0"/>
              <a:t>Convolutions</a:t>
            </a:r>
            <a:endParaRPr lang="en-NL" dirty="0"/>
          </a:p>
        </p:txBody>
      </p:sp>
      <p:pic>
        <p:nvPicPr>
          <p:cNvPr id="8" name="Picture 7">
            <a:extLst>
              <a:ext uri="{FF2B5EF4-FFF2-40B4-BE49-F238E27FC236}">
                <a16:creationId xmlns:a16="http://schemas.microsoft.com/office/drawing/2014/main" id="{BFCE0B99-F673-9D70-24DB-24A544C87367}"/>
              </a:ext>
            </a:extLst>
          </p:cNvPr>
          <p:cNvPicPr>
            <a:picLocks noChangeAspect="1"/>
          </p:cNvPicPr>
          <p:nvPr/>
        </p:nvPicPr>
        <p:blipFill>
          <a:blip r:embed="rId2"/>
          <a:stretch>
            <a:fillRect/>
          </a:stretch>
        </p:blipFill>
        <p:spPr>
          <a:xfrm>
            <a:off x="1102538" y="2093136"/>
            <a:ext cx="1745131" cy="1798476"/>
          </a:xfrm>
          <a:prstGeom prst="rect">
            <a:avLst/>
          </a:prstGeom>
        </p:spPr>
      </p:pic>
      <p:pic>
        <p:nvPicPr>
          <p:cNvPr id="10" name="Picture 9">
            <a:extLst>
              <a:ext uri="{FF2B5EF4-FFF2-40B4-BE49-F238E27FC236}">
                <a16:creationId xmlns:a16="http://schemas.microsoft.com/office/drawing/2014/main" id="{76250F0C-FD5D-8172-A375-85A73B530701}"/>
              </a:ext>
            </a:extLst>
          </p:cNvPr>
          <p:cNvPicPr>
            <a:picLocks noChangeAspect="1"/>
          </p:cNvPicPr>
          <p:nvPr/>
        </p:nvPicPr>
        <p:blipFill>
          <a:blip r:embed="rId3"/>
          <a:stretch>
            <a:fillRect/>
          </a:stretch>
        </p:blipFill>
        <p:spPr>
          <a:xfrm>
            <a:off x="4010333" y="2432255"/>
            <a:ext cx="1082134" cy="1120237"/>
          </a:xfrm>
          <a:prstGeom prst="rect">
            <a:avLst/>
          </a:prstGeom>
        </p:spPr>
      </p:pic>
      <p:sp>
        <p:nvSpPr>
          <p:cNvPr id="11" name="TextBox 10">
            <a:extLst>
              <a:ext uri="{FF2B5EF4-FFF2-40B4-BE49-F238E27FC236}">
                <a16:creationId xmlns:a16="http://schemas.microsoft.com/office/drawing/2014/main" id="{2F149FE2-143F-3C78-14C2-3B702B8D0F9C}"/>
              </a:ext>
            </a:extLst>
          </p:cNvPr>
          <p:cNvSpPr txBox="1"/>
          <p:nvPr/>
        </p:nvSpPr>
        <p:spPr>
          <a:xfrm>
            <a:off x="1196283" y="3966983"/>
            <a:ext cx="1595043" cy="307777"/>
          </a:xfrm>
          <a:prstGeom prst="rect">
            <a:avLst/>
          </a:prstGeom>
          <a:noFill/>
        </p:spPr>
        <p:txBody>
          <a:bodyPr wrap="square" rtlCol="0">
            <a:spAutoFit/>
          </a:bodyPr>
          <a:lstStyle/>
          <a:p>
            <a:pPr algn="ctr"/>
            <a:r>
              <a:rPr lang="en-US" dirty="0"/>
              <a:t>image</a:t>
            </a:r>
            <a:endParaRPr lang="en-NL" dirty="0"/>
          </a:p>
        </p:txBody>
      </p:sp>
      <p:sp>
        <p:nvSpPr>
          <p:cNvPr id="12" name="TextBox 11">
            <a:extLst>
              <a:ext uri="{FF2B5EF4-FFF2-40B4-BE49-F238E27FC236}">
                <a16:creationId xmlns:a16="http://schemas.microsoft.com/office/drawing/2014/main" id="{0E92709D-F9CA-FD0D-F95A-EE8A77456B03}"/>
              </a:ext>
            </a:extLst>
          </p:cNvPr>
          <p:cNvSpPr txBox="1"/>
          <p:nvPr/>
        </p:nvSpPr>
        <p:spPr>
          <a:xfrm>
            <a:off x="3753878" y="3965494"/>
            <a:ext cx="1595043" cy="307777"/>
          </a:xfrm>
          <a:prstGeom prst="rect">
            <a:avLst/>
          </a:prstGeom>
          <a:noFill/>
        </p:spPr>
        <p:txBody>
          <a:bodyPr wrap="square" rtlCol="0">
            <a:spAutoFit/>
          </a:bodyPr>
          <a:lstStyle/>
          <a:p>
            <a:pPr algn="ctr"/>
            <a:r>
              <a:rPr lang="en-US" dirty="0"/>
              <a:t>kernel</a:t>
            </a:r>
            <a:endParaRPr lang="en-NL" dirty="0"/>
          </a:p>
        </p:txBody>
      </p:sp>
      <p:sp>
        <p:nvSpPr>
          <p:cNvPr id="3" name="Rectangle 2">
            <a:extLst>
              <a:ext uri="{FF2B5EF4-FFF2-40B4-BE49-F238E27FC236}">
                <a16:creationId xmlns:a16="http://schemas.microsoft.com/office/drawing/2014/main" id="{E7292560-1590-2677-7C4B-D4E56CB13E15}"/>
              </a:ext>
            </a:extLst>
          </p:cNvPr>
          <p:cNvSpPr/>
          <p:nvPr/>
        </p:nvSpPr>
        <p:spPr>
          <a:xfrm>
            <a:off x="1770771" y="2093136"/>
            <a:ext cx="1076897" cy="1090076"/>
          </a:xfrm>
          <a:prstGeom prst="rect">
            <a:avLst/>
          </a:prstGeom>
          <a:solidFill>
            <a:srgbClr val="9B9B9B">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 name="Connector: Curved 6">
            <a:extLst>
              <a:ext uri="{FF2B5EF4-FFF2-40B4-BE49-F238E27FC236}">
                <a16:creationId xmlns:a16="http://schemas.microsoft.com/office/drawing/2014/main" id="{885CB30D-FDC9-710F-617D-63D218633A04}"/>
              </a:ext>
            </a:extLst>
          </p:cNvPr>
          <p:cNvCxnSpPr>
            <a:stCxn id="10" idx="0"/>
            <a:endCxn id="3" idx="0"/>
          </p:cNvCxnSpPr>
          <p:nvPr/>
        </p:nvCxnSpPr>
        <p:spPr>
          <a:xfrm rot="16200000" flipV="1">
            <a:off x="3260751" y="1141606"/>
            <a:ext cx="339119" cy="2242180"/>
          </a:xfrm>
          <a:prstGeom prst="curvedConnector3">
            <a:avLst>
              <a:gd name="adj1" fmla="val 16741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185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818B9-0151-185D-0FCA-4441E99ECE86}"/>
              </a:ext>
            </a:extLst>
          </p:cNvPr>
          <p:cNvSpPr>
            <a:spLocks noGrp="1"/>
          </p:cNvSpPr>
          <p:nvPr>
            <p:ph type="title"/>
          </p:nvPr>
        </p:nvSpPr>
        <p:spPr/>
        <p:txBody>
          <a:bodyPr/>
          <a:lstStyle/>
          <a:p>
            <a:r>
              <a:rPr lang="en-US" dirty="0"/>
              <a:t>Convolutions</a:t>
            </a:r>
            <a:endParaRPr lang="en-NL" dirty="0"/>
          </a:p>
        </p:txBody>
      </p:sp>
      <p:pic>
        <p:nvPicPr>
          <p:cNvPr id="8" name="Picture 7">
            <a:extLst>
              <a:ext uri="{FF2B5EF4-FFF2-40B4-BE49-F238E27FC236}">
                <a16:creationId xmlns:a16="http://schemas.microsoft.com/office/drawing/2014/main" id="{BFCE0B99-F673-9D70-24DB-24A544C87367}"/>
              </a:ext>
            </a:extLst>
          </p:cNvPr>
          <p:cNvPicPr>
            <a:picLocks noChangeAspect="1"/>
          </p:cNvPicPr>
          <p:nvPr/>
        </p:nvPicPr>
        <p:blipFill>
          <a:blip r:embed="rId2"/>
          <a:stretch>
            <a:fillRect/>
          </a:stretch>
        </p:blipFill>
        <p:spPr>
          <a:xfrm>
            <a:off x="1102538" y="2093136"/>
            <a:ext cx="1745131" cy="1798476"/>
          </a:xfrm>
          <a:prstGeom prst="rect">
            <a:avLst/>
          </a:prstGeom>
        </p:spPr>
      </p:pic>
      <p:pic>
        <p:nvPicPr>
          <p:cNvPr id="10" name="Picture 9">
            <a:extLst>
              <a:ext uri="{FF2B5EF4-FFF2-40B4-BE49-F238E27FC236}">
                <a16:creationId xmlns:a16="http://schemas.microsoft.com/office/drawing/2014/main" id="{76250F0C-FD5D-8172-A375-85A73B530701}"/>
              </a:ext>
            </a:extLst>
          </p:cNvPr>
          <p:cNvPicPr>
            <a:picLocks noChangeAspect="1"/>
          </p:cNvPicPr>
          <p:nvPr/>
        </p:nvPicPr>
        <p:blipFill>
          <a:blip r:embed="rId3"/>
          <a:stretch>
            <a:fillRect/>
          </a:stretch>
        </p:blipFill>
        <p:spPr>
          <a:xfrm>
            <a:off x="4010333" y="2432255"/>
            <a:ext cx="1082134" cy="1120237"/>
          </a:xfrm>
          <a:prstGeom prst="rect">
            <a:avLst/>
          </a:prstGeom>
        </p:spPr>
      </p:pic>
      <p:sp>
        <p:nvSpPr>
          <p:cNvPr id="11" name="TextBox 10">
            <a:extLst>
              <a:ext uri="{FF2B5EF4-FFF2-40B4-BE49-F238E27FC236}">
                <a16:creationId xmlns:a16="http://schemas.microsoft.com/office/drawing/2014/main" id="{2F149FE2-143F-3C78-14C2-3B702B8D0F9C}"/>
              </a:ext>
            </a:extLst>
          </p:cNvPr>
          <p:cNvSpPr txBox="1"/>
          <p:nvPr/>
        </p:nvSpPr>
        <p:spPr>
          <a:xfrm>
            <a:off x="1196283" y="3966983"/>
            <a:ext cx="1595043" cy="307777"/>
          </a:xfrm>
          <a:prstGeom prst="rect">
            <a:avLst/>
          </a:prstGeom>
          <a:noFill/>
        </p:spPr>
        <p:txBody>
          <a:bodyPr wrap="square" rtlCol="0">
            <a:spAutoFit/>
          </a:bodyPr>
          <a:lstStyle/>
          <a:p>
            <a:pPr algn="ctr"/>
            <a:r>
              <a:rPr lang="en-US" dirty="0"/>
              <a:t>image</a:t>
            </a:r>
            <a:endParaRPr lang="en-NL" dirty="0"/>
          </a:p>
        </p:txBody>
      </p:sp>
      <p:sp>
        <p:nvSpPr>
          <p:cNvPr id="12" name="TextBox 11">
            <a:extLst>
              <a:ext uri="{FF2B5EF4-FFF2-40B4-BE49-F238E27FC236}">
                <a16:creationId xmlns:a16="http://schemas.microsoft.com/office/drawing/2014/main" id="{0E92709D-F9CA-FD0D-F95A-EE8A77456B03}"/>
              </a:ext>
            </a:extLst>
          </p:cNvPr>
          <p:cNvSpPr txBox="1"/>
          <p:nvPr/>
        </p:nvSpPr>
        <p:spPr>
          <a:xfrm>
            <a:off x="3753878" y="3965494"/>
            <a:ext cx="1595043" cy="307777"/>
          </a:xfrm>
          <a:prstGeom prst="rect">
            <a:avLst/>
          </a:prstGeom>
          <a:noFill/>
        </p:spPr>
        <p:txBody>
          <a:bodyPr wrap="square" rtlCol="0">
            <a:spAutoFit/>
          </a:bodyPr>
          <a:lstStyle/>
          <a:p>
            <a:pPr algn="ctr"/>
            <a:r>
              <a:rPr lang="en-US" dirty="0"/>
              <a:t>kernel</a:t>
            </a:r>
            <a:endParaRPr lang="en-NL" dirty="0"/>
          </a:p>
        </p:txBody>
      </p:sp>
      <p:sp>
        <p:nvSpPr>
          <p:cNvPr id="3" name="Rectangle 2">
            <a:extLst>
              <a:ext uri="{FF2B5EF4-FFF2-40B4-BE49-F238E27FC236}">
                <a16:creationId xmlns:a16="http://schemas.microsoft.com/office/drawing/2014/main" id="{E7292560-1590-2677-7C4B-D4E56CB13E15}"/>
              </a:ext>
            </a:extLst>
          </p:cNvPr>
          <p:cNvSpPr/>
          <p:nvPr/>
        </p:nvSpPr>
        <p:spPr>
          <a:xfrm>
            <a:off x="1102538" y="2432255"/>
            <a:ext cx="1076897" cy="1090076"/>
          </a:xfrm>
          <a:prstGeom prst="rect">
            <a:avLst/>
          </a:prstGeom>
          <a:solidFill>
            <a:srgbClr val="9B9B9B">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 name="Connector: Curved 6">
            <a:extLst>
              <a:ext uri="{FF2B5EF4-FFF2-40B4-BE49-F238E27FC236}">
                <a16:creationId xmlns:a16="http://schemas.microsoft.com/office/drawing/2014/main" id="{885CB30D-FDC9-710F-617D-63D218633A04}"/>
              </a:ext>
            </a:extLst>
          </p:cNvPr>
          <p:cNvCxnSpPr>
            <a:stCxn id="10" idx="0"/>
            <a:endCxn id="3" idx="0"/>
          </p:cNvCxnSpPr>
          <p:nvPr/>
        </p:nvCxnSpPr>
        <p:spPr>
          <a:xfrm rot="16200000" flipV="1">
            <a:off x="3096194" y="977048"/>
            <a:ext cx="12700" cy="2910413"/>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2879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818B9-0151-185D-0FCA-4441E99ECE86}"/>
              </a:ext>
            </a:extLst>
          </p:cNvPr>
          <p:cNvSpPr>
            <a:spLocks noGrp="1"/>
          </p:cNvSpPr>
          <p:nvPr>
            <p:ph type="title"/>
          </p:nvPr>
        </p:nvSpPr>
        <p:spPr/>
        <p:txBody>
          <a:bodyPr/>
          <a:lstStyle/>
          <a:p>
            <a:r>
              <a:rPr lang="en-US" dirty="0"/>
              <a:t>Convolutions</a:t>
            </a:r>
            <a:endParaRPr lang="en-NL" dirty="0"/>
          </a:p>
        </p:txBody>
      </p:sp>
      <p:pic>
        <p:nvPicPr>
          <p:cNvPr id="8" name="Picture 7">
            <a:extLst>
              <a:ext uri="{FF2B5EF4-FFF2-40B4-BE49-F238E27FC236}">
                <a16:creationId xmlns:a16="http://schemas.microsoft.com/office/drawing/2014/main" id="{BFCE0B99-F673-9D70-24DB-24A544C87367}"/>
              </a:ext>
            </a:extLst>
          </p:cNvPr>
          <p:cNvPicPr>
            <a:picLocks noChangeAspect="1"/>
          </p:cNvPicPr>
          <p:nvPr/>
        </p:nvPicPr>
        <p:blipFill>
          <a:blip r:embed="rId2"/>
          <a:stretch>
            <a:fillRect/>
          </a:stretch>
        </p:blipFill>
        <p:spPr>
          <a:xfrm>
            <a:off x="1102538" y="2093136"/>
            <a:ext cx="1745131" cy="1798476"/>
          </a:xfrm>
          <a:prstGeom prst="rect">
            <a:avLst/>
          </a:prstGeom>
        </p:spPr>
      </p:pic>
      <p:pic>
        <p:nvPicPr>
          <p:cNvPr id="10" name="Picture 9">
            <a:extLst>
              <a:ext uri="{FF2B5EF4-FFF2-40B4-BE49-F238E27FC236}">
                <a16:creationId xmlns:a16="http://schemas.microsoft.com/office/drawing/2014/main" id="{76250F0C-FD5D-8172-A375-85A73B530701}"/>
              </a:ext>
            </a:extLst>
          </p:cNvPr>
          <p:cNvPicPr>
            <a:picLocks noChangeAspect="1"/>
          </p:cNvPicPr>
          <p:nvPr/>
        </p:nvPicPr>
        <p:blipFill>
          <a:blip r:embed="rId3"/>
          <a:stretch>
            <a:fillRect/>
          </a:stretch>
        </p:blipFill>
        <p:spPr>
          <a:xfrm>
            <a:off x="4010333" y="2432255"/>
            <a:ext cx="1082134" cy="1120237"/>
          </a:xfrm>
          <a:prstGeom prst="rect">
            <a:avLst/>
          </a:prstGeom>
        </p:spPr>
      </p:pic>
      <p:sp>
        <p:nvSpPr>
          <p:cNvPr id="11" name="TextBox 10">
            <a:extLst>
              <a:ext uri="{FF2B5EF4-FFF2-40B4-BE49-F238E27FC236}">
                <a16:creationId xmlns:a16="http://schemas.microsoft.com/office/drawing/2014/main" id="{2F149FE2-143F-3C78-14C2-3B702B8D0F9C}"/>
              </a:ext>
            </a:extLst>
          </p:cNvPr>
          <p:cNvSpPr txBox="1"/>
          <p:nvPr/>
        </p:nvSpPr>
        <p:spPr>
          <a:xfrm>
            <a:off x="1196283" y="3966983"/>
            <a:ext cx="1595043" cy="307777"/>
          </a:xfrm>
          <a:prstGeom prst="rect">
            <a:avLst/>
          </a:prstGeom>
          <a:noFill/>
        </p:spPr>
        <p:txBody>
          <a:bodyPr wrap="square" rtlCol="0">
            <a:spAutoFit/>
          </a:bodyPr>
          <a:lstStyle/>
          <a:p>
            <a:pPr algn="ctr"/>
            <a:r>
              <a:rPr lang="en-US" dirty="0"/>
              <a:t>image</a:t>
            </a:r>
            <a:endParaRPr lang="en-NL" dirty="0"/>
          </a:p>
        </p:txBody>
      </p:sp>
      <p:sp>
        <p:nvSpPr>
          <p:cNvPr id="12" name="TextBox 11">
            <a:extLst>
              <a:ext uri="{FF2B5EF4-FFF2-40B4-BE49-F238E27FC236}">
                <a16:creationId xmlns:a16="http://schemas.microsoft.com/office/drawing/2014/main" id="{0E92709D-F9CA-FD0D-F95A-EE8A77456B03}"/>
              </a:ext>
            </a:extLst>
          </p:cNvPr>
          <p:cNvSpPr txBox="1"/>
          <p:nvPr/>
        </p:nvSpPr>
        <p:spPr>
          <a:xfrm>
            <a:off x="3753878" y="3965494"/>
            <a:ext cx="1595043" cy="307777"/>
          </a:xfrm>
          <a:prstGeom prst="rect">
            <a:avLst/>
          </a:prstGeom>
          <a:noFill/>
        </p:spPr>
        <p:txBody>
          <a:bodyPr wrap="square" rtlCol="0">
            <a:spAutoFit/>
          </a:bodyPr>
          <a:lstStyle/>
          <a:p>
            <a:pPr algn="ctr"/>
            <a:r>
              <a:rPr lang="en-US" dirty="0"/>
              <a:t>kernel</a:t>
            </a:r>
            <a:endParaRPr lang="en-NL" dirty="0"/>
          </a:p>
        </p:txBody>
      </p:sp>
      <p:sp>
        <p:nvSpPr>
          <p:cNvPr id="3" name="Rectangle 2">
            <a:extLst>
              <a:ext uri="{FF2B5EF4-FFF2-40B4-BE49-F238E27FC236}">
                <a16:creationId xmlns:a16="http://schemas.microsoft.com/office/drawing/2014/main" id="{E7292560-1590-2677-7C4B-D4E56CB13E15}"/>
              </a:ext>
            </a:extLst>
          </p:cNvPr>
          <p:cNvSpPr/>
          <p:nvPr/>
        </p:nvSpPr>
        <p:spPr>
          <a:xfrm>
            <a:off x="1455355" y="2462416"/>
            <a:ext cx="1076897" cy="1090076"/>
          </a:xfrm>
          <a:prstGeom prst="rect">
            <a:avLst/>
          </a:prstGeom>
          <a:solidFill>
            <a:srgbClr val="9B9B9B">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 name="Connector: Curved 6">
            <a:extLst>
              <a:ext uri="{FF2B5EF4-FFF2-40B4-BE49-F238E27FC236}">
                <a16:creationId xmlns:a16="http://schemas.microsoft.com/office/drawing/2014/main" id="{885CB30D-FDC9-710F-617D-63D218633A04}"/>
              </a:ext>
            </a:extLst>
          </p:cNvPr>
          <p:cNvCxnSpPr>
            <a:stCxn id="10" idx="0"/>
            <a:endCxn id="3" idx="0"/>
          </p:cNvCxnSpPr>
          <p:nvPr/>
        </p:nvCxnSpPr>
        <p:spPr>
          <a:xfrm rot="16200000" flipH="1" flipV="1">
            <a:off x="3257521" y="1168537"/>
            <a:ext cx="30161" cy="2557596"/>
          </a:xfrm>
          <a:prstGeom prst="curvedConnector3">
            <a:avLst>
              <a:gd name="adj1" fmla="val -75793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42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818B9-0151-185D-0FCA-4441E99ECE86}"/>
              </a:ext>
            </a:extLst>
          </p:cNvPr>
          <p:cNvSpPr>
            <a:spLocks noGrp="1"/>
          </p:cNvSpPr>
          <p:nvPr>
            <p:ph type="title"/>
          </p:nvPr>
        </p:nvSpPr>
        <p:spPr/>
        <p:txBody>
          <a:bodyPr/>
          <a:lstStyle/>
          <a:p>
            <a:r>
              <a:rPr lang="en-US" dirty="0"/>
              <a:t>Convolutions</a:t>
            </a:r>
            <a:endParaRPr lang="en-NL" dirty="0"/>
          </a:p>
        </p:txBody>
      </p:sp>
      <p:pic>
        <p:nvPicPr>
          <p:cNvPr id="8" name="Picture 7">
            <a:extLst>
              <a:ext uri="{FF2B5EF4-FFF2-40B4-BE49-F238E27FC236}">
                <a16:creationId xmlns:a16="http://schemas.microsoft.com/office/drawing/2014/main" id="{BFCE0B99-F673-9D70-24DB-24A544C87367}"/>
              </a:ext>
            </a:extLst>
          </p:cNvPr>
          <p:cNvPicPr>
            <a:picLocks noChangeAspect="1"/>
          </p:cNvPicPr>
          <p:nvPr/>
        </p:nvPicPr>
        <p:blipFill>
          <a:blip r:embed="rId2"/>
          <a:stretch>
            <a:fillRect/>
          </a:stretch>
        </p:blipFill>
        <p:spPr>
          <a:xfrm>
            <a:off x="1102538" y="2093136"/>
            <a:ext cx="1745131" cy="1798476"/>
          </a:xfrm>
          <a:prstGeom prst="rect">
            <a:avLst/>
          </a:prstGeom>
        </p:spPr>
      </p:pic>
      <p:pic>
        <p:nvPicPr>
          <p:cNvPr id="10" name="Picture 9">
            <a:extLst>
              <a:ext uri="{FF2B5EF4-FFF2-40B4-BE49-F238E27FC236}">
                <a16:creationId xmlns:a16="http://schemas.microsoft.com/office/drawing/2014/main" id="{76250F0C-FD5D-8172-A375-85A73B530701}"/>
              </a:ext>
            </a:extLst>
          </p:cNvPr>
          <p:cNvPicPr>
            <a:picLocks noChangeAspect="1"/>
          </p:cNvPicPr>
          <p:nvPr/>
        </p:nvPicPr>
        <p:blipFill>
          <a:blip r:embed="rId3"/>
          <a:stretch>
            <a:fillRect/>
          </a:stretch>
        </p:blipFill>
        <p:spPr>
          <a:xfrm>
            <a:off x="4010333" y="2432255"/>
            <a:ext cx="1082134" cy="1120237"/>
          </a:xfrm>
          <a:prstGeom prst="rect">
            <a:avLst/>
          </a:prstGeom>
        </p:spPr>
      </p:pic>
      <p:sp>
        <p:nvSpPr>
          <p:cNvPr id="11" name="TextBox 10">
            <a:extLst>
              <a:ext uri="{FF2B5EF4-FFF2-40B4-BE49-F238E27FC236}">
                <a16:creationId xmlns:a16="http://schemas.microsoft.com/office/drawing/2014/main" id="{2F149FE2-143F-3C78-14C2-3B702B8D0F9C}"/>
              </a:ext>
            </a:extLst>
          </p:cNvPr>
          <p:cNvSpPr txBox="1"/>
          <p:nvPr/>
        </p:nvSpPr>
        <p:spPr>
          <a:xfrm>
            <a:off x="1196283" y="3966983"/>
            <a:ext cx="1595043" cy="307777"/>
          </a:xfrm>
          <a:prstGeom prst="rect">
            <a:avLst/>
          </a:prstGeom>
          <a:noFill/>
        </p:spPr>
        <p:txBody>
          <a:bodyPr wrap="square" rtlCol="0">
            <a:spAutoFit/>
          </a:bodyPr>
          <a:lstStyle/>
          <a:p>
            <a:pPr algn="ctr"/>
            <a:r>
              <a:rPr lang="en-US" dirty="0"/>
              <a:t>image</a:t>
            </a:r>
            <a:endParaRPr lang="en-NL" dirty="0"/>
          </a:p>
        </p:txBody>
      </p:sp>
      <p:sp>
        <p:nvSpPr>
          <p:cNvPr id="12" name="TextBox 11">
            <a:extLst>
              <a:ext uri="{FF2B5EF4-FFF2-40B4-BE49-F238E27FC236}">
                <a16:creationId xmlns:a16="http://schemas.microsoft.com/office/drawing/2014/main" id="{0E92709D-F9CA-FD0D-F95A-EE8A77456B03}"/>
              </a:ext>
            </a:extLst>
          </p:cNvPr>
          <p:cNvSpPr txBox="1"/>
          <p:nvPr/>
        </p:nvSpPr>
        <p:spPr>
          <a:xfrm>
            <a:off x="3753878" y="3965494"/>
            <a:ext cx="1595043" cy="307777"/>
          </a:xfrm>
          <a:prstGeom prst="rect">
            <a:avLst/>
          </a:prstGeom>
          <a:noFill/>
        </p:spPr>
        <p:txBody>
          <a:bodyPr wrap="square" rtlCol="0">
            <a:spAutoFit/>
          </a:bodyPr>
          <a:lstStyle/>
          <a:p>
            <a:pPr algn="ctr"/>
            <a:r>
              <a:rPr lang="en-US" dirty="0"/>
              <a:t>kernel</a:t>
            </a:r>
            <a:endParaRPr lang="en-NL" dirty="0"/>
          </a:p>
        </p:txBody>
      </p:sp>
      <p:sp>
        <p:nvSpPr>
          <p:cNvPr id="3" name="Rectangle 2">
            <a:extLst>
              <a:ext uri="{FF2B5EF4-FFF2-40B4-BE49-F238E27FC236}">
                <a16:creationId xmlns:a16="http://schemas.microsoft.com/office/drawing/2014/main" id="{E7292560-1590-2677-7C4B-D4E56CB13E15}"/>
              </a:ext>
            </a:extLst>
          </p:cNvPr>
          <p:cNvSpPr/>
          <p:nvPr/>
        </p:nvSpPr>
        <p:spPr>
          <a:xfrm>
            <a:off x="1770772" y="2462416"/>
            <a:ext cx="1076897" cy="1090076"/>
          </a:xfrm>
          <a:prstGeom prst="rect">
            <a:avLst/>
          </a:prstGeom>
          <a:solidFill>
            <a:srgbClr val="9B9B9B">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 name="Connector: Curved 6">
            <a:extLst>
              <a:ext uri="{FF2B5EF4-FFF2-40B4-BE49-F238E27FC236}">
                <a16:creationId xmlns:a16="http://schemas.microsoft.com/office/drawing/2014/main" id="{885CB30D-FDC9-710F-617D-63D218633A04}"/>
              </a:ext>
            </a:extLst>
          </p:cNvPr>
          <p:cNvCxnSpPr>
            <a:stCxn id="10" idx="0"/>
            <a:endCxn id="3" idx="0"/>
          </p:cNvCxnSpPr>
          <p:nvPr/>
        </p:nvCxnSpPr>
        <p:spPr>
          <a:xfrm rot="16200000" flipH="1" flipV="1">
            <a:off x="3415230" y="1326245"/>
            <a:ext cx="30161" cy="2242179"/>
          </a:xfrm>
          <a:prstGeom prst="curvedConnector3">
            <a:avLst>
              <a:gd name="adj1" fmla="val -75793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9297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818B9-0151-185D-0FCA-4441E99ECE86}"/>
              </a:ext>
            </a:extLst>
          </p:cNvPr>
          <p:cNvSpPr>
            <a:spLocks noGrp="1"/>
          </p:cNvSpPr>
          <p:nvPr>
            <p:ph type="title"/>
          </p:nvPr>
        </p:nvSpPr>
        <p:spPr/>
        <p:txBody>
          <a:bodyPr/>
          <a:lstStyle/>
          <a:p>
            <a:r>
              <a:rPr lang="en-US" dirty="0"/>
              <a:t>Convolutions</a:t>
            </a:r>
            <a:endParaRPr lang="en-NL" dirty="0"/>
          </a:p>
        </p:txBody>
      </p:sp>
      <p:pic>
        <p:nvPicPr>
          <p:cNvPr id="8" name="Picture 7">
            <a:extLst>
              <a:ext uri="{FF2B5EF4-FFF2-40B4-BE49-F238E27FC236}">
                <a16:creationId xmlns:a16="http://schemas.microsoft.com/office/drawing/2014/main" id="{BFCE0B99-F673-9D70-24DB-24A544C87367}"/>
              </a:ext>
            </a:extLst>
          </p:cNvPr>
          <p:cNvPicPr>
            <a:picLocks noChangeAspect="1"/>
          </p:cNvPicPr>
          <p:nvPr/>
        </p:nvPicPr>
        <p:blipFill>
          <a:blip r:embed="rId2"/>
          <a:stretch>
            <a:fillRect/>
          </a:stretch>
        </p:blipFill>
        <p:spPr>
          <a:xfrm>
            <a:off x="1102538" y="2093136"/>
            <a:ext cx="1745131" cy="1798476"/>
          </a:xfrm>
          <a:prstGeom prst="rect">
            <a:avLst/>
          </a:prstGeom>
        </p:spPr>
      </p:pic>
      <p:pic>
        <p:nvPicPr>
          <p:cNvPr id="10" name="Picture 9">
            <a:extLst>
              <a:ext uri="{FF2B5EF4-FFF2-40B4-BE49-F238E27FC236}">
                <a16:creationId xmlns:a16="http://schemas.microsoft.com/office/drawing/2014/main" id="{76250F0C-FD5D-8172-A375-85A73B530701}"/>
              </a:ext>
            </a:extLst>
          </p:cNvPr>
          <p:cNvPicPr>
            <a:picLocks noChangeAspect="1"/>
          </p:cNvPicPr>
          <p:nvPr/>
        </p:nvPicPr>
        <p:blipFill>
          <a:blip r:embed="rId3"/>
          <a:stretch>
            <a:fillRect/>
          </a:stretch>
        </p:blipFill>
        <p:spPr>
          <a:xfrm>
            <a:off x="4010333" y="2432255"/>
            <a:ext cx="1082134" cy="1120237"/>
          </a:xfrm>
          <a:prstGeom prst="rect">
            <a:avLst/>
          </a:prstGeom>
        </p:spPr>
      </p:pic>
      <p:sp>
        <p:nvSpPr>
          <p:cNvPr id="11" name="TextBox 10">
            <a:extLst>
              <a:ext uri="{FF2B5EF4-FFF2-40B4-BE49-F238E27FC236}">
                <a16:creationId xmlns:a16="http://schemas.microsoft.com/office/drawing/2014/main" id="{2F149FE2-143F-3C78-14C2-3B702B8D0F9C}"/>
              </a:ext>
            </a:extLst>
          </p:cNvPr>
          <p:cNvSpPr txBox="1"/>
          <p:nvPr/>
        </p:nvSpPr>
        <p:spPr>
          <a:xfrm>
            <a:off x="1196283" y="3966983"/>
            <a:ext cx="1595043" cy="307777"/>
          </a:xfrm>
          <a:prstGeom prst="rect">
            <a:avLst/>
          </a:prstGeom>
          <a:noFill/>
        </p:spPr>
        <p:txBody>
          <a:bodyPr wrap="square" rtlCol="0">
            <a:spAutoFit/>
          </a:bodyPr>
          <a:lstStyle/>
          <a:p>
            <a:pPr algn="ctr"/>
            <a:r>
              <a:rPr lang="en-US" dirty="0"/>
              <a:t>image</a:t>
            </a:r>
            <a:endParaRPr lang="en-NL" dirty="0"/>
          </a:p>
        </p:txBody>
      </p:sp>
      <p:sp>
        <p:nvSpPr>
          <p:cNvPr id="12" name="TextBox 11">
            <a:extLst>
              <a:ext uri="{FF2B5EF4-FFF2-40B4-BE49-F238E27FC236}">
                <a16:creationId xmlns:a16="http://schemas.microsoft.com/office/drawing/2014/main" id="{0E92709D-F9CA-FD0D-F95A-EE8A77456B03}"/>
              </a:ext>
            </a:extLst>
          </p:cNvPr>
          <p:cNvSpPr txBox="1"/>
          <p:nvPr/>
        </p:nvSpPr>
        <p:spPr>
          <a:xfrm>
            <a:off x="3753878" y="3965494"/>
            <a:ext cx="1595043" cy="307777"/>
          </a:xfrm>
          <a:prstGeom prst="rect">
            <a:avLst/>
          </a:prstGeom>
          <a:noFill/>
        </p:spPr>
        <p:txBody>
          <a:bodyPr wrap="square" rtlCol="0">
            <a:spAutoFit/>
          </a:bodyPr>
          <a:lstStyle/>
          <a:p>
            <a:pPr algn="ctr"/>
            <a:r>
              <a:rPr lang="en-US" dirty="0"/>
              <a:t>kernel</a:t>
            </a:r>
            <a:endParaRPr lang="en-NL" dirty="0"/>
          </a:p>
        </p:txBody>
      </p:sp>
      <p:sp>
        <p:nvSpPr>
          <p:cNvPr id="3" name="Rectangle 2">
            <a:extLst>
              <a:ext uri="{FF2B5EF4-FFF2-40B4-BE49-F238E27FC236}">
                <a16:creationId xmlns:a16="http://schemas.microsoft.com/office/drawing/2014/main" id="{E7292560-1590-2677-7C4B-D4E56CB13E15}"/>
              </a:ext>
            </a:extLst>
          </p:cNvPr>
          <p:cNvSpPr/>
          <p:nvPr/>
        </p:nvSpPr>
        <p:spPr>
          <a:xfrm>
            <a:off x="1102538" y="2801536"/>
            <a:ext cx="1076897" cy="1090076"/>
          </a:xfrm>
          <a:prstGeom prst="rect">
            <a:avLst/>
          </a:prstGeom>
          <a:solidFill>
            <a:srgbClr val="9B9B9B">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 name="Connector: Curved 6">
            <a:extLst>
              <a:ext uri="{FF2B5EF4-FFF2-40B4-BE49-F238E27FC236}">
                <a16:creationId xmlns:a16="http://schemas.microsoft.com/office/drawing/2014/main" id="{885CB30D-FDC9-710F-617D-63D218633A04}"/>
              </a:ext>
            </a:extLst>
          </p:cNvPr>
          <p:cNvCxnSpPr>
            <a:stCxn id="10" idx="0"/>
            <a:endCxn id="3" idx="0"/>
          </p:cNvCxnSpPr>
          <p:nvPr/>
        </p:nvCxnSpPr>
        <p:spPr>
          <a:xfrm rot="16200000" flipH="1" flipV="1">
            <a:off x="2911553" y="1161688"/>
            <a:ext cx="369281" cy="2910413"/>
          </a:xfrm>
          <a:prstGeom prst="curvedConnector3">
            <a:avLst>
              <a:gd name="adj1" fmla="val -6190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80945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818B9-0151-185D-0FCA-4441E99ECE86}"/>
              </a:ext>
            </a:extLst>
          </p:cNvPr>
          <p:cNvSpPr>
            <a:spLocks noGrp="1"/>
          </p:cNvSpPr>
          <p:nvPr>
            <p:ph type="title"/>
          </p:nvPr>
        </p:nvSpPr>
        <p:spPr/>
        <p:txBody>
          <a:bodyPr/>
          <a:lstStyle/>
          <a:p>
            <a:r>
              <a:rPr lang="en-US" dirty="0"/>
              <a:t>Convolutions</a:t>
            </a:r>
            <a:endParaRPr lang="en-NL" dirty="0"/>
          </a:p>
        </p:txBody>
      </p:sp>
      <p:pic>
        <p:nvPicPr>
          <p:cNvPr id="8" name="Picture 7">
            <a:extLst>
              <a:ext uri="{FF2B5EF4-FFF2-40B4-BE49-F238E27FC236}">
                <a16:creationId xmlns:a16="http://schemas.microsoft.com/office/drawing/2014/main" id="{BFCE0B99-F673-9D70-24DB-24A544C87367}"/>
              </a:ext>
            </a:extLst>
          </p:cNvPr>
          <p:cNvPicPr>
            <a:picLocks noChangeAspect="1"/>
          </p:cNvPicPr>
          <p:nvPr/>
        </p:nvPicPr>
        <p:blipFill>
          <a:blip r:embed="rId2"/>
          <a:stretch>
            <a:fillRect/>
          </a:stretch>
        </p:blipFill>
        <p:spPr>
          <a:xfrm>
            <a:off x="1102538" y="2093136"/>
            <a:ext cx="1745131" cy="1798476"/>
          </a:xfrm>
          <a:prstGeom prst="rect">
            <a:avLst/>
          </a:prstGeom>
        </p:spPr>
      </p:pic>
      <p:pic>
        <p:nvPicPr>
          <p:cNvPr id="10" name="Picture 9">
            <a:extLst>
              <a:ext uri="{FF2B5EF4-FFF2-40B4-BE49-F238E27FC236}">
                <a16:creationId xmlns:a16="http://schemas.microsoft.com/office/drawing/2014/main" id="{76250F0C-FD5D-8172-A375-85A73B530701}"/>
              </a:ext>
            </a:extLst>
          </p:cNvPr>
          <p:cNvPicPr>
            <a:picLocks noChangeAspect="1"/>
          </p:cNvPicPr>
          <p:nvPr/>
        </p:nvPicPr>
        <p:blipFill>
          <a:blip r:embed="rId3"/>
          <a:stretch>
            <a:fillRect/>
          </a:stretch>
        </p:blipFill>
        <p:spPr>
          <a:xfrm>
            <a:off x="4010333" y="2432255"/>
            <a:ext cx="1082134" cy="1120237"/>
          </a:xfrm>
          <a:prstGeom prst="rect">
            <a:avLst/>
          </a:prstGeom>
        </p:spPr>
      </p:pic>
      <p:sp>
        <p:nvSpPr>
          <p:cNvPr id="11" name="TextBox 10">
            <a:extLst>
              <a:ext uri="{FF2B5EF4-FFF2-40B4-BE49-F238E27FC236}">
                <a16:creationId xmlns:a16="http://schemas.microsoft.com/office/drawing/2014/main" id="{2F149FE2-143F-3C78-14C2-3B702B8D0F9C}"/>
              </a:ext>
            </a:extLst>
          </p:cNvPr>
          <p:cNvSpPr txBox="1"/>
          <p:nvPr/>
        </p:nvSpPr>
        <p:spPr>
          <a:xfrm>
            <a:off x="1196283" y="3966983"/>
            <a:ext cx="1595043" cy="307777"/>
          </a:xfrm>
          <a:prstGeom prst="rect">
            <a:avLst/>
          </a:prstGeom>
          <a:noFill/>
        </p:spPr>
        <p:txBody>
          <a:bodyPr wrap="square" rtlCol="0">
            <a:spAutoFit/>
          </a:bodyPr>
          <a:lstStyle/>
          <a:p>
            <a:pPr algn="ctr"/>
            <a:r>
              <a:rPr lang="en-US" dirty="0"/>
              <a:t>image</a:t>
            </a:r>
            <a:endParaRPr lang="en-NL" dirty="0"/>
          </a:p>
        </p:txBody>
      </p:sp>
      <p:sp>
        <p:nvSpPr>
          <p:cNvPr id="12" name="TextBox 11">
            <a:extLst>
              <a:ext uri="{FF2B5EF4-FFF2-40B4-BE49-F238E27FC236}">
                <a16:creationId xmlns:a16="http://schemas.microsoft.com/office/drawing/2014/main" id="{0E92709D-F9CA-FD0D-F95A-EE8A77456B03}"/>
              </a:ext>
            </a:extLst>
          </p:cNvPr>
          <p:cNvSpPr txBox="1"/>
          <p:nvPr/>
        </p:nvSpPr>
        <p:spPr>
          <a:xfrm>
            <a:off x="3753878" y="3965494"/>
            <a:ext cx="1595043" cy="307777"/>
          </a:xfrm>
          <a:prstGeom prst="rect">
            <a:avLst/>
          </a:prstGeom>
          <a:noFill/>
        </p:spPr>
        <p:txBody>
          <a:bodyPr wrap="square" rtlCol="0">
            <a:spAutoFit/>
          </a:bodyPr>
          <a:lstStyle/>
          <a:p>
            <a:pPr algn="ctr"/>
            <a:r>
              <a:rPr lang="en-US" dirty="0"/>
              <a:t>kernel</a:t>
            </a:r>
            <a:endParaRPr lang="en-NL" dirty="0"/>
          </a:p>
        </p:txBody>
      </p:sp>
      <p:sp>
        <p:nvSpPr>
          <p:cNvPr id="3" name="Rectangle 2">
            <a:extLst>
              <a:ext uri="{FF2B5EF4-FFF2-40B4-BE49-F238E27FC236}">
                <a16:creationId xmlns:a16="http://schemas.microsoft.com/office/drawing/2014/main" id="{E7292560-1590-2677-7C4B-D4E56CB13E15}"/>
              </a:ext>
            </a:extLst>
          </p:cNvPr>
          <p:cNvSpPr/>
          <p:nvPr/>
        </p:nvSpPr>
        <p:spPr>
          <a:xfrm>
            <a:off x="1455355" y="2801536"/>
            <a:ext cx="1076897" cy="1090076"/>
          </a:xfrm>
          <a:prstGeom prst="rect">
            <a:avLst/>
          </a:prstGeom>
          <a:solidFill>
            <a:srgbClr val="9B9B9B">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 name="Connector: Curved 6">
            <a:extLst>
              <a:ext uri="{FF2B5EF4-FFF2-40B4-BE49-F238E27FC236}">
                <a16:creationId xmlns:a16="http://schemas.microsoft.com/office/drawing/2014/main" id="{885CB30D-FDC9-710F-617D-63D218633A04}"/>
              </a:ext>
            </a:extLst>
          </p:cNvPr>
          <p:cNvCxnSpPr>
            <a:stCxn id="10" idx="0"/>
            <a:endCxn id="3" idx="0"/>
          </p:cNvCxnSpPr>
          <p:nvPr/>
        </p:nvCxnSpPr>
        <p:spPr>
          <a:xfrm rot="16200000" flipH="1" flipV="1">
            <a:off x="3087961" y="1338097"/>
            <a:ext cx="369281" cy="2557596"/>
          </a:xfrm>
          <a:prstGeom prst="curvedConnector3">
            <a:avLst>
              <a:gd name="adj1" fmla="val -6190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900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818B9-0151-185D-0FCA-4441E99ECE86}"/>
              </a:ext>
            </a:extLst>
          </p:cNvPr>
          <p:cNvSpPr>
            <a:spLocks noGrp="1"/>
          </p:cNvSpPr>
          <p:nvPr>
            <p:ph type="title"/>
          </p:nvPr>
        </p:nvSpPr>
        <p:spPr/>
        <p:txBody>
          <a:bodyPr/>
          <a:lstStyle/>
          <a:p>
            <a:r>
              <a:rPr lang="en-US" dirty="0"/>
              <a:t>Convolutions</a:t>
            </a:r>
            <a:endParaRPr lang="en-NL" dirty="0"/>
          </a:p>
        </p:txBody>
      </p:sp>
      <p:pic>
        <p:nvPicPr>
          <p:cNvPr id="8" name="Picture 7">
            <a:extLst>
              <a:ext uri="{FF2B5EF4-FFF2-40B4-BE49-F238E27FC236}">
                <a16:creationId xmlns:a16="http://schemas.microsoft.com/office/drawing/2014/main" id="{BFCE0B99-F673-9D70-24DB-24A544C87367}"/>
              </a:ext>
            </a:extLst>
          </p:cNvPr>
          <p:cNvPicPr>
            <a:picLocks noChangeAspect="1"/>
          </p:cNvPicPr>
          <p:nvPr/>
        </p:nvPicPr>
        <p:blipFill>
          <a:blip r:embed="rId2"/>
          <a:stretch>
            <a:fillRect/>
          </a:stretch>
        </p:blipFill>
        <p:spPr>
          <a:xfrm>
            <a:off x="1102538" y="2093136"/>
            <a:ext cx="1745131" cy="1798476"/>
          </a:xfrm>
          <a:prstGeom prst="rect">
            <a:avLst/>
          </a:prstGeom>
        </p:spPr>
      </p:pic>
      <p:pic>
        <p:nvPicPr>
          <p:cNvPr id="10" name="Picture 9">
            <a:extLst>
              <a:ext uri="{FF2B5EF4-FFF2-40B4-BE49-F238E27FC236}">
                <a16:creationId xmlns:a16="http://schemas.microsoft.com/office/drawing/2014/main" id="{76250F0C-FD5D-8172-A375-85A73B530701}"/>
              </a:ext>
            </a:extLst>
          </p:cNvPr>
          <p:cNvPicPr>
            <a:picLocks noChangeAspect="1"/>
          </p:cNvPicPr>
          <p:nvPr/>
        </p:nvPicPr>
        <p:blipFill>
          <a:blip r:embed="rId3"/>
          <a:stretch>
            <a:fillRect/>
          </a:stretch>
        </p:blipFill>
        <p:spPr>
          <a:xfrm>
            <a:off x="4010333" y="2432255"/>
            <a:ext cx="1082134" cy="1120237"/>
          </a:xfrm>
          <a:prstGeom prst="rect">
            <a:avLst/>
          </a:prstGeom>
        </p:spPr>
      </p:pic>
      <p:sp>
        <p:nvSpPr>
          <p:cNvPr id="11" name="TextBox 10">
            <a:extLst>
              <a:ext uri="{FF2B5EF4-FFF2-40B4-BE49-F238E27FC236}">
                <a16:creationId xmlns:a16="http://schemas.microsoft.com/office/drawing/2014/main" id="{2F149FE2-143F-3C78-14C2-3B702B8D0F9C}"/>
              </a:ext>
            </a:extLst>
          </p:cNvPr>
          <p:cNvSpPr txBox="1"/>
          <p:nvPr/>
        </p:nvSpPr>
        <p:spPr>
          <a:xfrm>
            <a:off x="1196283" y="3966983"/>
            <a:ext cx="1595043" cy="307777"/>
          </a:xfrm>
          <a:prstGeom prst="rect">
            <a:avLst/>
          </a:prstGeom>
          <a:noFill/>
        </p:spPr>
        <p:txBody>
          <a:bodyPr wrap="square" rtlCol="0">
            <a:spAutoFit/>
          </a:bodyPr>
          <a:lstStyle/>
          <a:p>
            <a:pPr algn="ctr"/>
            <a:r>
              <a:rPr lang="en-US" dirty="0"/>
              <a:t>image</a:t>
            </a:r>
            <a:endParaRPr lang="en-NL" dirty="0"/>
          </a:p>
        </p:txBody>
      </p:sp>
      <p:sp>
        <p:nvSpPr>
          <p:cNvPr id="12" name="TextBox 11">
            <a:extLst>
              <a:ext uri="{FF2B5EF4-FFF2-40B4-BE49-F238E27FC236}">
                <a16:creationId xmlns:a16="http://schemas.microsoft.com/office/drawing/2014/main" id="{0E92709D-F9CA-FD0D-F95A-EE8A77456B03}"/>
              </a:ext>
            </a:extLst>
          </p:cNvPr>
          <p:cNvSpPr txBox="1"/>
          <p:nvPr/>
        </p:nvSpPr>
        <p:spPr>
          <a:xfrm>
            <a:off x="3753878" y="3965494"/>
            <a:ext cx="1595043" cy="307777"/>
          </a:xfrm>
          <a:prstGeom prst="rect">
            <a:avLst/>
          </a:prstGeom>
          <a:noFill/>
        </p:spPr>
        <p:txBody>
          <a:bodyPr wrap="square" rtlCol="0">
            <a:spAutoFit/>
          </a:bodyPr>
          <a:lstStyle/>
          <a:p>
            <a:pPr algn="ctr"/>
            <a:r>
              <a:rPr lang="en-US" dirty="0"/>
              <a:t>kernel</a:t>
            </a:r>
            <a:endParaRPr lang="en-NL" dirty="0"/>
          </a:p>
        </p:txBody>
      </p:sp>
      <p:sp>
        <p:nvSpPr>
          <p:cNvPr id="3" name="Rectangle 2">
            <a:extLst>
              <a:ext uri="{FF2B5EF4-FFF2-40B4-BE49-F238E27FC236}">
                <a16:creationId xmlns:a16="http://schemas.microsoft.com/office/drawing/2014/main" id="{E7292560-1590-2677-7C4B-D4E56CB13E15}"/>
              </a:ext>
            </a:extLst>
          </p:cNvPr>
          <p:cNvSpPr/>
          <p:nvPr/>
        </p:nvSpPr>
        <p:spPr>
          <a:xfrm>
            <a:off x="1770772" y="2801536"/>
            <a:ext cx="1076897" cy="1090076"/>
          </a:xfrm>
          <a:prstGeom prst="rect">
            <a:avLst/>
          </a:prstGeom>
          <a:solidFill>
            <a:srgbClr val="9B9B9B">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 name="Connector: Curved 6">
            <a:extLst>
              <a:ext uri="{FF2B5EF4-FFF2-40B4-BE49-F238E27FC236}">
                <a16:creationId xmlns:a16="http://schemas.microsoft.com/office/drawing/2014/main" id="{885CB30D-FDC9-710F-617D-63D218633A04}"/>
              </a:ext>
            </a:extLst>
          </p:cNvPr>
          <p:cNvCxnSpPr>
            <a:stCxn id="10" idx="0"/>
            <a:endCxn id="3" idx="0"/>
          </p:cNvCxnSpPr>
          <p:nvPr/>
        </p:nvCxnSpPr>
        <p:spPr>
          <a:xfrm rot="16200000" flipH="1" flipV="1">
            <a:off x="3245670" y="1495805"/>
            <a:ext cx="369281" cy="2242179"/>
          </a:xfrm>
          <a:prstGeom prst="curvedConnector3">
            <a:avLst>
              <a:gd name="adj1" fmla="val -6190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295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6"/>
          <p:cNvSpPr/>
          <p:nvPr/>
        </p:nvSpPr>
        <p:spPr>
          <a:xfrm>
            <a:off x="427838" y="1330294"/>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285" name="Google Shape;285;p36"/>
          <p:cNvPicPr preferRelativeResize="0"/>
          <p:nvPr/>
        </p:nvPicPr>
        <p:blipFill>
          <a:blip r:embed="rId3">
            <a:alphaModFix/>
          </a:blip>
          <a:stretch>
            <a:fillRect/>
          </a:stretch>
        </p:blipFill>
        <p:spPr>
          <a:xfrm>
            <a:off x="749081" y="2390063"/>
            <a:ext cx="5359838" cy="363379"/>
          </a:xfrm>
          <a:prstGeom prst="rect">
            <a:avLst/>
          </a:prstGeom>
          <a:noFill/>
          <a:ln>
            <a:noFill/>
          </a:ln>
        </p:spPr>
      </p:pic>
      <p:pic>
        <p:nvPicPr>
          <p:cNvPr id="286" name="Google Shape;286;p36"/>
          <p:cNvPicPr preferRelativeResize="0"/>
          <p:nvPr/>
        </p:nvPicPr>
        <p:blipFill>
          <a:blip r:embed="rId4">
            <a:alphaModFix/>
          </a:blip>
          <a:stretch>
            <a:fillRect/>
          </a:stretch>
        </p:blipFill>
        <p:spPr>
          <a:xfrm>
            <a:off x="4629150" y="3552994"/>
            <a:ext cx="1479769" cy="534356"/>
          </a:xfrm>
          <a:prstGeom prst="rect">
            <a:avLst/>
          </a:prstGeom>
          <a:noFill/>
          <a:ln>
            <a:noFill/>
          </a:ln>
        </p:spPr>
      </p:pic>
      <p:pic>
        <p:nvPicPr>
          <p:cNvPr id="287" name="Google Shape;287;p36"/>
          <p:cNvPicPr preferRelativeResize="0"/>
          <p:nvPr/>
        </p:nvPicPr>
        <p:blipFill rotWithShape="1">
          <a:blip r:embed="rId5">
            <a:alphaModFix/>
          </a:blip>
          <a:srcRect l="49472" t="25358" r="40617" b="63493"/>
          <a:stretch/>
        </p:blipFill>
        <p:spPr>
          <a:xfrm>
            <a:off x="6193144" y="3524938"/>
            <a:ext cx="287569" cy="315620"/>
          </a:xfrm>
          <a:prstGeom prst="rect">
            <a:avLst/>
          </a:prstGeom>
          <a:noFill/>
          <a:ln>
            <a:noFill/>
          </a:ln>
        </p:spPr>
      </p:pic>
      <p:pic>
        <p:nvPicPr>
          <p:cNvPr id="288" name="Google Shape;288;p36"/>
          <p:cNvPicPr preferRelativeResize="0"/>
          <p:nvPr/>
        </p:nvPicPr>
        <p:blipFill rotWithShape="1">
          <a:blip r:embed="rId5">
            <a:alphaModFix/>
          </a:blip>
          <a:srcRect l="59382" t="36967" r="30706" b="51884"/>
          <a:stretch/>
        </p:blipFill>
        <p:spPr>
          <a:xfrm>
            <a:off x="6193151" y="3775360"/>
            <a:ext cx="287569" cy="315620"/>
          </a:xfrm>
          <a:prstGeom prst="rect">
            <a:avLst/>
          </a:prstGeom>
          <a:noFill/>
          <a:ln>
            <a:noFill/>
          </a:ln>
        </p:spPr>
      </p:pic>
      <p:sp>
        <p:nvSpPr>
          <p:cNvPr id="2" name="Google Shape;262;p33">
            <a:extLst>
              <a:ext uri="{FF2B5EF4-FFF2-40B4-BE49-F238E27FC236}">
                <a16:creationId xmlns:a16="http://schemas.microsoft.com/office/drawing/2014/main" id="{F868DD02-E090-B04D-E1AF-F42B4D59EDB7}"/>
              </a:ext>
            </a:extLst>
          </p:cNvPr>
          <p:cNvSpPr/>
          <p:nvPr/>
        </p:nvSpPr>
        <p:spPr>
          <a:xfrm>
            <a:off x="496590" y="1000285"/>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818B9-0151-185D-0FCA-4441E99ECE86}"/>
              </a:ext>
            </a:extLst>
          </p:cNvPr>
          <p:cNvSpPr>
            <a:spLocks noGrp="1"/>
          </p:cNvSpPr>
          <p:nvPr>
            <p:ph type="title"/>
          </p:nvPr>
        </p:nvSpPr>
        <p:spPr/>
        <p:txBody>
          <a:bodyPr/>
          <a:lstStyle/>
          <a:p>
            <a:r>
              <a:rPr lang="en-US" dirty="0"/>
              <a:t>Convolutional Neural Networks</a:t>
            </a:r>
            <a:endParaRPr lang="en-NL" dirty="0"/>
          </a:p>
        </p:txBody>
      </p:sp>
      <p:sp>
        <p:nvSpPr>
          <p:cNvPr id="4" name="TextBox 3">
            <a:extLst>
              <a:ext uri="{FF2B5EF4-FFF2-40B4-BE49-F238E27FC236}">
                <a16:creationId xmlns:a16="http://schemas.microsoft.com/office/drawing/2014/main" id="{79AED072-47AF-D53D-BA48-1A17AC4298C9}"/>
              </a:ext>
            </a:extLst>
          </p:cNvPr>
          <p:cNvSpPr txBox="1"/>
          <p:nvPr/>
        </p:nvSpPr>
        <p:spPr>
          <a:xfrm>
            <a:off x="2774139" y="4912668"/>
            <a:ext cx="4083861" cy="230832"/>
          </a:xfrm>
          <a:prstGeom prst="rect">
            <a:avLst/>
          </a:prstGeom>
          <a:noFill/>
        </p:spPr>
        <p:txBody>
          <a:bodyPr wrap="square" rtlCol="0">
            <a:spAutoFit/>
          </a:bodyPr>
          <a:lstStyle/>
          <a:p>
            <a:pPr algn="r"/>
            <a:r>
              <a:rPr lang="en-US" sz="900" dirty="0"/>
              <a:t>Image source: https://giphy.com/explore/convolutional-neural-network</a:t>
            </a:r>
            <a:endParaRPr lang="en-NL" sz="900" dirty="0"/>
          </a:p>
        </p:txBody>
      </p:sp>
      <p:pic>
        <p:nvPicPr>
          <p:cNvPr id="5" name="Picture 4" descr="A picture containing square, text, screenshot, rectangle&#10;&#10;Description automatically generated">
            <a:extLst>
              <a:ext uri="{FF2B5EF4-FFF2-40B4-BE49-F238E27FC236}">
                <a16:creationId xmlns:a16="http://schemas.microsoft.com/office/drawing/2014/main" id="{D8F96D4B-D613-C7C3-79EA-C1E6F35DF07D}"/>
              </a:ext>
            </a:extLst>
          </p:cNvPr>
          <p:cNvPicPr>
            <a:picLocks noChangeAspect="1"/>
          </p:cNvPicPr>
          <p:nvPr/>
        </p:nvPicPr>
        <p:blipFill>
          <a:blip r:embed="rId2"/>
          <a:stretch>
            <a:fillRect/>
          </a:stretch>
        </p:blipFill>
        <p:spPr>
          <a:xfrm>
            <a:off x="1513522" y="1853850"/>
            <a:ext cx="3830955" cy="2796743"/>
          </a:xfrm>
          <a:prstGeom prst="rect">
            <a:avLst/>
          </a:prstGeom>
        </p:spPr>
      </p:pic>
    </p:spTree>
    <p:extLst>
      <p:ext uri="{BB962C8B-B14F-4D97-AF65-F5344CB8AC3E}">
        <p14:creationId xmlns:p14="http://schemas.microsoft.com/office/powerpoint/2010/main" val="2842563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79C0-7FF1-8CDD-4578-970B95814DB7}"/>
              </a:ext>
            </a:extLst>
          </p:cNvPr>
          <p:cNvSpPr>
            <a:spLocks noGrp="1"/>
          </p:cNvSpPr>
          <p:nvPr>
            <p:ph type="title"/>
          </p:nvPr>
        </p:nvSpPr>
        <p:spPr/>
        <p:txBody>
          <a:bodyPr/>
          <a:lstStyle/>
          <a:p>
            <a:r>
              <a:rPr lang="en-US" dirty="0"/>
              <a:t>What do these kernels learn?</a:t>
            </a:r>
            <a:endParaRPr lang="en-NL" dirty="0"/>
          </a:p>
        </p:txBody>
      </p:sp>
      <p:pic>
        <p:nvPicPr>
          <p:cNvPr id="3074" name="Picture 2">
            <a:extLst>
              <a:ext uri="{FF2B5EF4-FFF2-40B4-BE49-F238E27FC236}">
                <a16:creationId xmlns:a16="http://schemas.microsoft.com/office/drawing/2014/main" id="{ACDE8263-2246-AD6A-CEBA-156A50091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4475"/>
            <a:ext cx="6858000" cy="1838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2FC40A-1969-8F39-9940-BC3927C32468}"/>
              </a:ext>
            </a:extLst>
          </p:cNvPr>
          <p:cNvSpPr txBox="1"/>
          <p:nvPr/>
        </p:nvSpPr>
        <p:spPr>
          <a:xfrm>
            <a:off x="2990707" y="4889584"/>
            <a:ext cx="3946358" cy="253916"/>
          </a:xfrm>
          <a:prstGeom prst="rect">
            <a:avLst/>
          </a:prstGeom>
          <a:noFill/>
        </p:spPr>
        <p:txBody>
          <a:bodyPr wrap="square" rtlCol="0">
            <a:spAutoFit/>
          </a:bodyPr>
          <a:lstStyle/>
          <a:p>
            <a:pPr algn="r"/>
            <a:r>
              <a:rPr lang="en-US" sz="1050" dirty="0"/>
              <a:t>Source: https://distill.pub/2017/feature-visualization/appendix/</a:t>
            </a:r>
            <a:endParaRPr lang="en-NL" sz="1050" dirty="0"/>
          </a:p>
        </p:txBody>
      </p:sp>
      <p:sp>
        <p:nvSpPr>
          <p:cNvPr id="5" name="TextBox 4">
            <a:extLst>
              <a:ext uri="{FF2B5EF4-FFF2-40B4-BE49-F238E27FC236}">
                <a16:creationId xmlns:a16="http://schemas.microsoft.com/office/drawing/2014/main" id="{CAE5A871-04B8-CE26-6220-92FECB8FEF0D}"/>
              </a:ext>
            </a:extLst>
          </p:cNvPr>
          <p:cNvSpPr txBox="1"/>
          <p:nvPr/>
        </p:nvSpPr>
        <p:spPr>
          <a:xfrm>
            <a:off x="130630" y="3891181"/>
            <a:ext cx="962526" cy="261610"/>
          </a:xfrm>
          <a:prstGeom prst="rect">
            <a:avLst/>
          </a:prstGeom>
          <a:noFill/>
        </p:spPr>
        <p:txBody>
          <a:bodyPr wrap="square" rtlCol="0">
            <a:spAutoFit/>
          </a:bodyPr>
          <a:lstStyle/>
          <a:p>
            <a:r>
              <a:rPr lang="en-US" sz="1100" dirty="0"/>
              <a:t>Layer depth</a:t>
            </a:r>
            <a:endParaRPr lang="en-NL" sz="1100" dirty="0"/>
          </a:p>
        </p:txBody>
      </p:sp>
      <p:cxnSp>
        <p:nvCxnSpPr>
          <p:cNvPr id="7" name="Straight Arrow Connector 6">
            <a:extLst>
              <a:ext uri="{FF2B5EF4-FFF2-40B4-BE49-F238E27FC236}">
                <a16:creationId xmlns:a16="http://schemas.microsoft.com/office/drawing/2014/main" id="{5C6E84DC-AD94-C05F-B46C-5D2505C5A2DE}"/>
              </a:ext>
            </a:extLst>
          </p:cNvPr>
          <p:cNvCxnSpPr>
            <a:cxnSpLocks/>
            <a:stCxn id="5" idx="3"/>
          </p:cNvCxnSpPr>
          <p:nvPr/>
        </p:nvCxnSpPr>
        <p:spPr>
          <a:xfrm>
            <a:off x="1093156" y="4021986"/>
            <a:ext cx="5472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5371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82"/>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a:t>Recurrent Neural Networks</a:t>
            </a:r>
            <a:endParaRPr/>
          </a:p>
        </p:txBody>
      </p:sp>
      <p:sp>
        <p:nvSpPr>
          <p:cNvPr id="638" name="Google Shape;638;p82"/>
          <p:cNvSpPr txBox="1">
            <a:spLocks noGrp="1"/>
          </p:cNvSpPr>
          <p:nvPr>
            <p:ph type="body" idx="1"/>
          </p:nvPr>
        </p:nvSpPr>
        <p:spPr>
          <a:xfrm>
            <a:off x="547088" y="2202094"/>
            <a:ext cx="3990375" cy="2734291"/>
          </a:xfrm>
          <a:prstGeom prst="rect">
            <a:avLst/>
          </a:prstGeom>
        </p:spPr>
        <p:txBody>
          <a:bodyPr spcFirstLastPara="1" wrap="square" lIns="68569" tIns="68569" rIns="68569" bIns="68569" anchor="t" anchorCtr="0">
            <a:normAutofit/>
          </a:bodyPr>
          <a:lstStyle/>
          <a:p>
            <a:pPr marL="0" indent="0">
              <a:buNone/>
            </a:pPr>
            <a:r>
              <a:rPr lang="en" sz="1200" dirty="0"/>
              <a:t>Outputs go back and forth between neurons (loops exist in the graphs)</a:t>
            </a:r>
            <a:endParaRPr sz="1200" dirty="0"/>
          </a:p>
          <a:p>
            <a:pPr marL="0" indent="0">
              <a:spcBef>
                <a:spcPts val="900"/>
              </a:spcBef>
              <a:buNone/>
            </a:pPr>
            <a:r>
              <a:rPr lang="en" sz="1200" b="1" dirty="0"/>
              <a:t>Approximates dynamical systems</a:t>
            </a:r>
            <a:br>
              <a:rPr lang="en" sz="1200" b="1" dirty="0"/>
            </a:br>
            <a:r>
              <a:rPr lang="en" sz="1200" b="1" dirty="0"/>
              <a:t>    </a:t>
            </a:r>
            <a:r>
              <a:rPr lang="en" sz="1200" dirty="0"/>
              <a:t>- Any time-based function</a:t>
            </a:r>
            <a:br>
              <a:rPr lang="en" sz="1200" dirty="0"/>
            </a:br>
            <a:r>
              <a:rPr lang="en" sz="1200" dirty="0"/>
              <a:t>    - Any data that can be modelled as being “ordered”</a:t>
            </a:r>
            <a:endParaRPr sz="1200" dirty="0"/>
          </a:p>
          <a:p>
            <a:pPr marL="0" indent="0">
              <a:spcBef>
                <a:spcPts val="900"/>
              </a:spcBef>
              <a:buNone/>
            </a:pPr>
            <a:r>
              <a:rPr lang="en" sz="1200" dirty="0"/>
              <a:t>Used often in </a:t>
            </a:r>
            <a:r>
              <a:rPr lang="en" sz="1200" b="1" dirty="0"/>
              <a:t>time-series tasks</a:t>
            </a:r>
            <a:r>
              <a:rPr lang="en" sz="1200" dirty="0"/>
              <a:t> like signal processing, natural language processing</a:t>
            </a:r>
            <a:endParaRPr sz="1200" dirty="0"/>
          </a:p>
          <a:p>
            <a:pPr marL="0" indent="0">
              <a:spcBef>
                <a:spcPts val="900"/>
              </a:spcBef>
              <a:spcAft>
                <a:spcPts val="900"/>
              </a:spcAft>
              <a:buNone/>
            </a:pPr>
            <a:r>
              <a:rPr lang="en" sz="1200" b="1" dirty="0"/>
              <a:t>Several types</a:t>
            </a:r>
            <a:r>
              <a:rPr lang="en" sz="1200" dirty="0"/>
              <a:t>: Fully-connected RNNs, LSTMs, GRUs, reservoirs</a:t>
            </a:r>
            <a:endParaRPr sz="1200" dirty="0"/>
          </a:p>
        </p:txBody>
      </p:sp>
      <p:pic>
        <p:nvPicPr>
          <p:cNvPr id="639" name="Google Shape;639;p82"/>
          <p:cNvPicPr preferRelativeResize="0"/>
          <p:nvPr/>
        </p:nvPicPr>
        <p:blipFill>
          <a:blip r:embed="rId3">
            <a:alphaModFix/>
          </a:blip>
          <a:stretch>
            <a:fillRect/>
          </a:stretch>
        </p:blipFill>
        <p:spPr>
          <a:xfrm>
            <a:off x="4928269" y="1045988"/>
            <a:ext cx="1723012" cy="1241174"/>
          </a:xfrm>
          <a:prstGeom prst="rect">
            <a:avLst/>
          </a:prstGeom>
          <a:noFill/>
          <a:ln>
            <a:noFill/>
          </a:ln>
        </p:spPr>
      </p:pic>
      <p:sp>
        <p:nvSpPr>
          <p:cNvPr id="640" name="Google Shape;640;p82"/>
          <p:cNvSpPr txBox="1"/>
          <p:nvPr/>
        </p:nvSpPr>
        <p:spPr>
          <a:xfrm>
            <a:off x="4895344" y="2178469"/>
            <a:ext cx="1962675" cy="484726"/>
          </a:xfrm>
          <a:prstGeom prst="rect">
            <a:avLst/>
          </a:prstGeom>
          <a:noFill/>
          <a:ln>
            <a:noFill/>
          </a:ln>
        </p:spPr>
        <p:txBody>
          <a:bodyPr spcFirstLastPara="1" wrap="square" lIns="68569" tIns="68569" rIns="68569" bIns="68569" anchor="t" anchorCtr="0">
            <a:spAutoFit/>
          </a:bodyPr>
          <a:lstStyle/>
          <a:p>
            <a:r>
              <a:rPr lang="en" sz="750">
                <a:highlight>
                  <a:srgbClr val="FFFFFF"/>
                </a:highlight>
              </a:rPr>
              <a:t>An LSTM cell schematic. Adapted from: </a:t>
            </a:r>
            <a:r>
              <a:rPr lang="en" sz="750" i="1">
                <a:highlight>
                  <a:srgbClr val="FFFFFF"/>
                </a:highlight>
              </a:rPr>
              <a:t>doi.org/10.4233/uuid:dc73e1ff-0496-459a-986f-de37f7f250c9</a:t>
            </a:r>
            <a:endParaRPr sz="1050" i="1">
              <a:latin typeface="Lato"/>
              <a:ea typeface="Lato"/>
              <a:cs typeface="Lato"/>
              <a:sym typeface="Lato"/>
            </a:endParaRPr>
          </a:p>
        </p:txBody>
      </p:sp>
      <p:pic>
        <p:nvPicPr>
          <p:cNvPr id="641" name="Google Shape;641;p82"/>
          <p:cNvPicPr preferRelativeResize="0"/>
          <p:nvPr/>
        </p:nvPicPr>
        <p:blipFill>
          <a:blip r:embed="rId4">
            <a:alphaModFix/>
          </a:blip>
          <a:stretch>
            <a:fillRect/>
          </a:stretch>
        </p:blipFill>
        <p:spPr>
          <a:xfrm>
            <a:off x="4537463" y="2728388"/>
            <a:ext cx="2320536" cy="1366282"/>
          </a:xfrm>
          <a:prstGeom prst="rect">
            <a:avLst/>
          </a:prstGeom>
          <a:noFill/>
          <a:ln>
            <a:noFill/>
          </a:ln>
        </p:spPr>
      </p:pic>
      <p:sp>
        <p:nvSpPr>
          <p:cNvPr id="642" name="Google Shape;642;p82"/>
          <p:cNvSpPr txBox="1"/>
          <p:nvPr/>
        </p:nvSpPr>
        <p:spPr>
          <a:xfrm>
            <a:off x="4684800" y="4162181"/>
            <a:ext cx="2128050" cy="484726"/>
          </a:xfrm>
          <a:prstGeom prst="rect">
            <a:avLst/>
          </a:prstGeom>
          <a:noFill/>
          <a:ln>
            <a:noFill/>
          </a:ln>
        </p:spPr>
        <p:txBody>
          <a:bodyPr spcFirstLastPara="1" wrap="square" lIns="68569" tIns="68569" rIns="68569" bIns="68569" anchor="t" anchorCtr="0">
            <a:spAutoFit/>
          </a:bodyPr>
          <a:lstStyle/>
          <a:p>
            <a:r>
              <a:rPr lang="en" sz="750">
                <a:latin typeface="Lato"/>
                <a:ea typeface="Lato"/>
                <a:cs typeface="Lato"/>
                <a:sym typeface="Lato"/>
              </a:rPr>
              <a:t>Echo state network schematic. Adapted from </a:t>
            </a:r>
            <a:r>
              <a:rPr lang="en" sz="750" i="1">
                <a:latin typeface="Lato"/>
                <a:ea typeface="Lato"/>
                <a:cs typeface="Lato"/>
                <a:sym typeface="Lato"/>
              </a:rPr>
              <a:t>www.scholarpedia.org/article/Echo_state_network</a:t>
            </a:r>
            <a:endParaRPr sz="750" i="1">
              <a:latin typeface="Lato"/>
              <a:ea typeface="Lato"/>
              <a:cs typeface="Lato"/>
              <a:sym typeface="Lato"/>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C34D1-41CB-336E-E3E6-5E034679A7AE}"/>
              </a:ext>
            </a:extLst>
          </p:cNvPr>
          <p:cNvSpPr>
            <a:spLocks noGrp="1"/>
          </p:cNvSpPr>
          <p:nvPr>
            <p:ph type="title"/>
          </p:nvPr>
        </p:nvSpPr>
        <p:spPr/>
        <p:txBody>
          <a:bodyPr/>
          <a:lstStyle/>
          <a:p>
            <a:r>
              <a:rPr lang="en-US" dirty="0"/>
              <a:t>Practical tips</a:t>
            </a:r>
            <a:endParaRPr lang="en-NL" dirty="0"/>
          </a:p>
        </p:txBody>
      </p:sp>
    </p:spTree>
    <p:extLst>
      <p:ext uri="{BB962C8B-B14F-4D97-AF65-F5344CB8AC3E}">
        <p14:creationId xmlns:p14="http://schemas.microsoft.com/office/powerpoint/2010/main" val="16793735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57E05-A2EB-92CE-54F2-DFA59D360B2D}"/>
              </a:ext>
            </a:extLst>
          </p:cNvPr>
          <p:cNvSpPr>
            <a:spLocks noGrp="1"/>
          </p:cNvSpPr>
          <p:nvPr>
            <p:ph type="title"/>
          </p:nvPr>
        </p:nvSpPr>
        <p:spPr/>
        <p:txBody>
          <a:bodyPr>
            <a:normAutofit/>
          </a:bodyPr>
          <a:lstStyle/>
          <a:p>
            <a:r>
              <a:rPr lang="en-US" dirty="0"/>
              <a:t>How to train a NN – A pipeline                   </a:t>
            </a:r>
            <a:r>
              <a:rPr lang="en-US" sz="1100" b="0" dirty="0"/>
              <a:t>(Jaeger, 2022)</a:t>
            </a:r>
            <a:endParaRPr lang="en-NL" b="0" dirty="0"/>
          </a:p>
        </p:txBody>
      </p:sp>
      <p:sp>
        <p:nvSpPr>
          <p:cNvPr id="3" name="Text Placeholder 2">
            <a:extLst>
              <a:ext uri="{FF2B5EF4-FFF2-40B4-BE49-F238E27FC236}">
                <a16:creationId xmlns:a16="http://schemas.microsoft.com/office/drawing/2014/main" id="{F7D97DA3-6382-E275-0313-B93047AB584B}"/>
              </a:ext>
            </a:extLst>
          </p:cNvPr>
          <p:cNvSpPr>
            <a:spLocks noGrp="1"/>
          </p:cNvSpPr>
          <p:nvPr>
            <p:ph type="body" idx="1"/>
          </p:nvPr>
        </p:nvSpPr>
        <p:spPr>
          <a:xfrm>
            <a:off x="547088" y="2078875"/>
            <a:ext cx="6163095" cy="2261100"/>
          </a:xfrm>
        </p:spPr>
        <p:txBody>
          <a:bodyPr/>
          <a:lstStyle/>
          <a:p>
            <a:pPr marL="109537" indent="0">
              <a:buNone/>
            </a:pPr>
            <a:r>
              <a:rPr lang="en-US" dirty="0"/>
              <a:t>1. A clear idea of the nature of the task. </a:t>
            </a:r>
            <a:r>
              <a:rPr lang="en-US" i="1" dirty="0"/>
              <a:t>Inputs? Outputs? Underlying function?</a:t>
            </a:r>
            <a:br>
              <a:rPr lang="en-US" i="1" dirty="0"/>
            </a:br>
            <a:r>
              <a:rPr lang="en-US" dirty="0"/>
              <a:t>2. Decide on a loss function. </a:t>
            </a:r>
            <a:r>
              <a:rPr lang="en-US" i="1" dirty="0"/>
              <a:t>Categorization? CE? Regression? Quadratic?</a:t>
            </a:r>
          </a:p>
          <a:p>
            <a:pPr marL="109537" indent="0">
              <a:buNone/>
            </a:pPr>
            <a:r>
              <a:rPr lang="en-US" dirty="0"/>
              <a:t>3. Decide on a regularization method. </a:t>
            </a:r>
            <a:r>
              <a:rPr lang="en-US" i="1" dirty="0"/>
              <a:t>L2 norm? Dropout? Early stopping?</a:t>
            </a:r>
            <a:endParaRPr lang="en-US" dirty="0"/>
          </a:p>
          <a:p>
            <a:pPr marL="109537" indent="0">
              <a:buNone/>
            </a:pPr>
            <a:r>
              <a:rPr lang="en-US" dirty="0"/>
              <a:t>4. Vector-encode inputs. </a:t>
            </a:r>
            <a:r>
              <a:rPr lang="en-US" i="1" dirty="0"/>
              <a:t>Dimensionality reduction? Ratio of dimension/data points?</a:t>
            </a:r>
          </a:p>
          <a:p>
            <a:pPr marL="109537" indent="0">
              <a:buNone/>
            </a:pPr>
            <a:r>
              <a:rPr lang="en-US" dirty="0"/>
              <a:t>5. Decide on architecture. </a:t>
            </a:r>
            <a:r>
              <a:rPr lang="en-US" i="1" dirty="0"/>
              <a:t>Width/breadth? Activation functions? Output function?</a:t>
            </a:r>
            <a:br>
              <a:rPr lang="en-US" i="1" dirty="0"/>
            </a:br>
            <a:r>
              <a:rPr lang="en-US" dirty="0"/>
              <a:t>6. Set up cross-validation routine. </a:t>
            </a:r>
            <a:r>
              <a:rPr lang="en-US" i="1" dirty="0"/>
              <a:t>Simple cross-</a:t>
            </a:r>
            <a:r>
              <a:rPr lang="en-US" i="1" dirty="0" err="1"/>
              <a:t>val</a:t>
            </a:r>
            <a:r>
              <a:rPr lang="en-US" i="1" dirty="0"/>
              <a:t>? Early stopping? k-fold?</a:t>
            </a:r>
          </a:p>
          <a:p>
            <a:pPr marL="109537" indent="0">
              <a:buNone/>
            </a:pPr>
            <a:r>
              <a:rPr lang="en-US" dirty="0"/>
              <a:t>7. Train and test your model. </a:t>
            </a:r>
            <a:r>
              <a:rPr lang="en-US" i="1" dirty="0"/>
              <a:t>Epochs? Learning rate? Optimizer?</a:t>
            </a:r>
            <a:r>
              <a:rPr lang="en-US" dirty="0"/>
              <a:t> </a:t>
            </a:r>
          </a:p>
          <a:p>
            <a:pPr marL="109537" indent="0">
              <a:buNone/>
            </a:pPr>
            <a:r>
              <a:rPr lang="en-US" dirty="0"/>
              <a:t>8. Enjoy the power of neural networks!</a:t>
            </a:r>
            <a:endParaRPr lang="en-NL" dirty="0"/>
          </a:p>
        </p:txBody>
      </p:sp>
    </p:spTree>
    <p:extLst>
      <p:ext uri="{BB962C8B-B14F-4D97-AF65-F5344CB8AC3E}">
        <p14:creationId xmlns:p14="http://schemas.microsoft.com/office/powerpoint/2010/main" val="32235438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94"/>
          <p:cNvSpPr txBox="1">
            <a:spLocks noGrp="1"/>
          </p:cNvSpPr>
          <p:nvPr>
            <p:ph type="body" idx="1"/>
          </p:nvPr>
        </p:nvSpPr>
        <p:spPr>
          <a:xfrm>
            <a:off x="547088" y="2202094"/>
            <a:ext cx="5766525" cy="1695825"/>
          </a:xfrm>
          <a:prstGeom prst="rect">
            <a:avLst/>
          </a:prstGeom>
        </p:spPr>
        <p:txBody>
          <a:bodyPr spcFirstLastPara="1" wrap="square" lIns="68569" tIns="68569" rIns="68569" bIns="68569" anchor="t" anchorCtr="0">
            <a:normAutofit/>
          </a:bodyPr>
          <a:lstStyle/>
          <a:p>
            <a:pPr marL="0" indent="0">
              <a:spcAft>
                <a:spcPts val="900"/>
              </a:spcAft>
              <a:buNone/>
            </a:pPr>
            <a:r>
              <a:rPr lang="en" sz="1200"/>
              <a:t>Split your training set into two!</a:t>
            </a:r>
            <a:br>
              <a:rPr lang="en" sz="1200"/>
            </a:br>
            <a:r>
              <a:rPr lang="en" sz="1200"/>
              <a:t>	- New train set</a:t>
            </a:r>
            <a:br>
              <a:rPr lang="en" sz="1200"/>
            </a:br>
            <a:r>
              <a:rPr lang="en" sz="1200"/>
              <a:t>	- Unseen-by-the-model “validation”set</a:t>
            </a:r>
            <a:endParaRPr sz="1200"/>
          </a:p>
        </p:txBody>
      </p:sp>
      <p:sp>
        <p:nvSpPr>
          <p:cNvPr id="726" name="Google Shape;726;p94"/>
          <p:cNvSpPr/>
          <p:nvPr/>
        </p:nvSpPr>
        <p:spPr>
          <a:xfrm>
            <a:off x="547088" y="3320438"/>
            <a:ext cx="3812850"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727" name="Google Shape;727;p94"/>
          <p:cNvSpPr/>
          <p:nvPr/>
        </p:nvSpPr>
        <p:spPr>
          <a:xfrm>
            <a:off x="4564650" y="3320438"/>
            <a:ext cx="1748925" cy="297675"/>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Test Set (unseen)</a:t>
            </a:r>
            <a:endParaRPr sz="1050"/>
          </a:p>
        </p:txBody>
      </p:sp>
      <p:sp>
        <p:nvSpPr>
          <p:cNvPr id="728" name="Google Shape;728;p94"/>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dirty="0"/>
              <a:t>Validation (Recap)</a:t>
            </a:r>
            <a:endParaRP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95"/>
          <p:cNvSpPr txBox="1">
            <a:spLocks noGrp="1"/>
          </p:cNvSpPr>
          <p:nvPr>
            <p:ph type="body" idx="1"/>
          </p:nvPr>
        </p:nvSpPr>
        <p:spPr>
          <a:xfrm>
            <a:off x="547088" y="2202094"/>
            <a:ext cx="5766525" cy="1695825"/>
          </a:xfrm>
          <a:prstGeom prst="rect">
            <a:avLst/>
          </a:prstGeom>
        </p:spPr>
        <p:txBody>
          <a:bodyPr spcFirstLastPara="1" wrap="square" lIns="68569" tIns="68569" rIns="68569" bIns="68569" anchor="t" anchorCtr="0">
            <a:normAutofit/>
          </a:bodyPr>
          <a:lstStyle/>
          <a:p>
            <a:pPr marL="0" indent="0">
              <a:spcAft>
                <a:spcPts val="900"/>
              </a:spcAft>
              <a:buNone/>
            </a:pPr>
            <a:r>
              <a:rPr lang="en" sz="1200"/>
              <a:t>Split your training set into two!</a:t>
            </a:r>
            <a:br>
              <a:rPr lang="en" sz="1200"/>
            </a:br>
            <a:r>
              <a:rPr lang="en" sz="1200"/>
              <a:t>	- New train set</a:t>
            </a:r>
            <a:br>
              <a:rPr lang="en" sz="1200"/>
            </a:br>
            <a:r>
              <a:rPr lang="en" sz="1200"/>
              <a:t>	- Unseen-by-the-model “validation”set</a:t>
            </a:r>
            <a:br>
              <a:rPr lang="en" sz="1200"/>
            </a:br>
            <a:r>
              <a:rPr lang="en" sz="1200"/>
              <a:t>	- e.g. 80-20 split (Note: split ratio depends on the model, task and data)</a:t>
            </a:r>
            <a:endParaRPr sz="1200"/>
          </a:p>
        </p:txBody>
      </p:sp>
      <p:sp>
        <p:nvSpPr>
          <p:cNvPr id="734" name="Google Shape;734;p95"/>
          <p:cNvSpPr/>
          <p:nvPr/>
        </p:nvSpPr>
        <p:spPr>
          <a:xfrm>
            <a:off x="547088" y="3320438"/>
            <a:ext cx="28820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735" name="Google Shape;735;p95"/>
          <p:cNvSpPr/>
          <p:nvPr/>
        </p:nvSpPr>
        <p:spPr>
          <a:xfrm>
            <a:off x="4564650" y="3320438"/>
            <a:ext cx="1748925" cy="297675"/>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Test Set (unseen)</a:t>
            </a:r>
            <a:endParaRPr sz="1050"/>
          </a:p>
        </p:txBody>
      </p:sp>
      <p:sp>
        <p:nvSpPr>
          <p:cNvPr id="736" name="Google Shape;736;p95"/>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dirty="0"/>
              <a:t>Validation (Recap)</a:t>
            </a:r>
            <a:endParaRPr dirty="0"/>
          </a:p>
        </p:txBody>
      </p:sp>
      <p:sp>
        <p:nvSpPr>
          <p:cNvPr id="737" name="Google Shape;737;p95"/>
          <p:cNvSpPr/>
          <p:nvPr/>
        </p:nvSpPr>
        <p:spPr>
          <a:xfrm>
            <a:off x="3429000" y="3322181"/>
            <a:ext cx="937350" cy="297675"/>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r>
              <a:rPr lang="en" sz="975"/>
              <a:t>Validation Set</a:t>
            </a:r>
            <a:endParaRPr sz="975"/>
          </a:p>
        </p:txBody>
      </p:sp>
      <p:sp>
        <p:nvSpPr>
          <p:cNvPr id="738" name="Google Shape;738;p95"/>
          <p:cNvSpPr txBox="1"/>
          <p:nvPr/>
        </p:nvSpPr>
        <p:spPr>
          <a:xfrm>
            <a:off x="1594238" y="3669526"/>
            <a:ext cx="787725" cy="276977"/>
          </a:xfrm>
          <a:prstGeom prst="rect">
            <a:avLst/>
          </a:prstGeom>
          <a:noFill/>
          <a:ln>
            <a:noFill/>
          </a:ln>
        </p:spPr>
        <p:txBody>
          <a:bodyPr spcFirstLastPara="1" wrap="square" lIns="68569" tIns="68569" rIns="68569" bIns="68569" anchor="t" anchorCtr="0">
            <a:spAutoFit/>
          </a:bodyPr>
          <a:lstStyle/>
          <a:p>
            <a:pPr algn="ctr"/>
            <a:r>
              <a:rPr lang="en" sz="900">
                <a:latin typeface="Lato"/>
                <a:ea typeface="Lato"/>
                <a:cs typeface="Lato"/>
                <a:sym typeface="Lato"/>
              </a:rPr>
              <a:t>80%</a:t>
            </a:r>
            <a:endParaRPr sz="900">
              <a:latin typeface="Lato"/>
              <a:ea typeface="Lato"/>
              <a:cs typeface="Lato"/>
              <a:sym typeface="Lato"/>
            </a:endParaRPr>
          </a:p>
        </p:txBody>
      </p:sp>
      <p:sp>
        <p:nvSpPr>
          <p:cNvPr id="739" name="Google Shape;739;p95"/>
          <p:cNvSpPr txBox="1"/>
          <p:nvPr/>
        </p:nvSpPr>
        <p:spPr>
          <a:xfrm>
            <a:off x="3503813" y="3669526"/>
            <a:ext cx="787725" cy="276977"/>
          </a:xfrm>
          <a:prstGeom prst="rect">
            <a:avLst/>
          </a:prstGeom>
          <a:noFill/>
          <a:ln>
            <a:noFill/>
          </a:ln>
        </p:spPr>
        <p:txBody>
          <a:bodyPr spcFirstLastPara="1" wrap="square" lIns="68569" tIns="68569" rIns="68569" bIns="68569" anchor="t" anchorCtr="0">
            <a:spAutoFit/>
          </a:bodyPr>
          <a:lstStyle/>
          <a:p>
            <a:pPr algn="ctr"/>
            <a:r>
              <a:rPr lang="en" sz="900">
                <a:latin typeface="Lato"/>
                <a:ea typeface="Lato"/>
                <a:cs typeface="Lato"/>
                <a:sym typeface="Lato"/>
              </a:rPr>
              <a:t>20%</a:t>
            </a:r>
            <a:endParaRPr sz="900">
              <a:latin typeface="Lato"/>
              <a:ea typeface="Lato"/>
              <a:cs typeface="Lato"/>
              <a:sym typeface="Lato"/>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96"/>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i="1"/>
              <a:t>k</a:t>
            </a:r>
            <a:r>
              <a:rPr lang="en"/>
              <a:t>-fold Cross-validation</a:t>
            </a:r>
            <a:endParaRPr/>
          </a:p>
        </p:txBody>
      </p:sp>
      <p:sp>
        <p:nvSpPr>
          <p:cNvPr id="745" name="Google Shape;745;p96"/>
          <p:cNvSpPr/>
          <p:nvPr/>
        </p:nvSpPr>
        <p:spPr>
          <a:xfrm>
            <a:off x="685800" y="3506944"/>
            <a:ext cx="5486400"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746" name="Google Shape;746;p96"/>
          <p:cNvSpPr txBox="1">
            <a:spLocks noGrp="1"/>
          </p:cNvSpPr>
          <p:nvPr>
            <p:ph type="body" idx="1"/>
          </p:nvPr>
        </p:nvSpPr>
        <p:spPr>
          <a:xfrm>
            <a:off x="547088" y="2202094"/>
            <a:ext cx="5766525" cy="1695825"/>
          </a:xfrm>
          <a:prstGeom prst="rect">
            <a:avLst/>
          </a:prstGeom>
        </p:spPr>
        <p:txBody>
          <a:bodyPr spcFirstLastPara="1" wrap="square" lIns="68569" tIns="68569" rIns="68569" bIns="68569" anchor="t" anchorCtr="0">
            <a:normAutofit/>
          </a:bodyPr>
          <a:lstStyle/>
          <a:p>
            <a:pPr marL="0" indent="0">
              <a:buNone/>
            </a:pPr>
            <a:r>
              <a:rPr lang="en" sz="1200"/>
              <a:t>Split training set into k-segments, iteratively train and validate with each segment.</a:t>
            </a:r>
            <a:endParaRPr sz="1200"/>
          </a:p>
          <a:p>
            <a:pPr marL="0" indent="0">
              <a:spcBef>
                <a:spcPts val="900"/>
              </a:spcBef>
              <a:spcAft>
                <a:spcPts val="900"/>
              </a:spcAft>
              <a:buNone/>
            </a:pPr>
            <a:r>
              <a:rPr lang="en" sz="1200"/>
              <a:t>- Accounts for irregularities in training set</a:t>
            </a:r>
            <a:br>
              <a:rPr lang="en" sz="1200"/>
            </a:br>
            <a:r>
              <a:rPr lang="en" sz="1200"/>
              <a:t>- “Gold standard” for evaluating generality of neural network models</a:t>
            </a:r>
            <a:endParaRPr sz="12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97"/>
          <p:cNvSpPr txBox="1">
            <a:spLocks noGrp="1"/>
          </p:cNvSpPr>
          <p:nvPr>
            <p:ph type="body" idx="1"/>
          </p:nvPr>
        </p:nvSpPr>
        <p:spPr>
          <a:xfrm>
            <a:off x="547088" y="2202094"/>
            <a:ext cx="5766525" cy="1695825"/>
          </a:xfrm>
          <a:prstGeom prst="rect">
            <a:avLst/>
          </a:prstGeom>
        </p:spPr>
        <p:txBody>
          <a:bodyPr spcFirstLastPara="1" wrap="square" lIns="68569" tIns="68569" rIns="68569" bIns="68569" anchor="t" anchorCtr="0">
            <a:normAutofit/>
          </a:bodyPr>
          <a:lstStyle/>
          <a:p>
            <a:pPr marL="0" indent="0">
              <a:buNone/>
            </a:pPr>
            <a:r>
              <a:rPr lang="en" sz="1200"/>
              <a:t>Split training set into k-segments, iteratively train and validate with each segment.</a:t>
            </a:r>
            <a:endParaRPr sz="1200"/>
          </a:p>
          <a:p>
            <a:pPr marL="0" indent="0">
              <a:spcBef>
                <a:spcPts val="900"/>
              </a:spcBef>
              <a:buNone/>
            </a:pPr>
            <a:r>
              <a:rPr lang="en" sz="1200"/>
              <a:t>- Accounts for irregularities in training set</a:t>
            </a:r>
            <a:br>
              <a:rPr lang="en" sz="1200"/>
            </a:br>
            <a:r>
              <a:rPr lang="en" sz="1200"/>
              <a:t>- “Gold standard” for evaluating generality of neural network models</a:t>
            </a:r>
            <a:endParaRPr sz="1200"/>
          </a:p>
          <a:p>
            <a:pPr marL="0" indent="0">
              <a:spcBef>
                <a:spcPts val="900"/>
              </a:spcBef>
              <a:spcAft>
                <a:spcPts val="900"/>
              </a:spcAft>
              <a:buNone/>
            </a:pPr>
            <a:r>
              <a:rPr lang="en" sz="1200"/>
              <a:t>e.g. </a:t>
            </a:r>
            <a:r>
              <a:rPr lang="en" sz="1200" i="1"/>
              <a:t>k</a:t>
            </a:r>
            <a:r>
              <a:rPr lang="en" sz="1200"/>
              <a:t>=5 (5-fold cross-validation)</a:t>
            </a:r>
            <a:endParaRPr sz="1200"/>
          </a:p>
        </p:txBody>
      </p:sp>
      <p:sp>
        <p:nvSpPr>
          <p:cNvPr id="752" name="Google Shape;752;p97"/>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i="1"/>
              <a:t>k</a:t>
            </a:r>
            <a:r>
              <a:rPr lang="en"/>
              <a:t>-fold Cross-validation</a:t>
            </a:r>
            <a:endParaRPr/>
          </a:p>
        </p:txBody>
      </p:sp>
      <p:sp>
        <p:nvSpPr>
          <p:cNvPr id="753" name="Google Shape;753;p97"/>
          <p:cNvSpPr/>
          <p:nvPr/>
        </p:nvSpPr>
        <p:spPr>
          <a:xfrm>
            <a:off x="685800"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754" name="Google Shape;754;p97"/>
          <p:cNvSpPr/>
          <p:nvPr/>
        </p:nvSpPr>
        <p:spPr>
          <a:xfrm>
            <a:off x="1783125"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755" name="Google Shape;755;p97"/>
          <p:cNvSpPr/>
          <p:nvPr/>
        </p:nvSpPr>
        <p:spPr>
          <a:xfrm>
            <a:off x="2881688"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756" name="Google Shape;756;p97"/>
          <p:cNvSpPr/>
          <p:nvPr/>
        </p:nvSpPr>
        <p:spPr>
          <a:xfrm>
            <a:off x="3980250"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757" name="Google Shape;757;p97"/>
          <p:cNvSpPr/>
          <p:nvPr/>
        </p:nvSpPr>
        <p:spPr>
          <a:xfrm>
            <a:off x="5078813"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98"/>
          <p:cNvSpPr txBox="1">
            <a:spLocks noGrp="1"/>
          </p:cNvSpPr>
          <p:nvPr>
            <p:ph type="body" idx="1"/>
          </p:nvPr>
        </p:nvSpPr>
        <p:spPr>
          <a:xfrm>
            <a:off x="547088" y="2202094"/>
            <a:ext cx="5766525" cy="1695825"/>
          </a:xfrm>
          <a:prstGeom prst="rect">
            <a:avLst/>
          </a:prstGeom>
        </p:spPr>
        <p:txBody>
          <a:bodyPr spcFirstLastPara="1" wrap="square" lIns="68569" tIns="68569" rIns="68569" bIns="68569" anchor="t" anchorCtr="0">
            <a:normAutofit/>
          </a:bodyPr>
          <a:lstStyle/>
          <a:p>
            <a:pPr marL="0" indent="0">
              <a:buNone/>
            </a:pPr>
            <a:r>
              <a:rPr lang="en" sz="1200"/>
              <a:t>Split training set into k-segments, iteratively train and validate with each segment.</a:t>
            </a:r>
            <a:endParaRPr sz="1200"/>
          </a:p>
          <a:p>
            <a:pPr marL="0" indent="0">
              <a:spcBef>
                <a:spcPts val="900"/>
              </a:spcBef>
              <a:buNone/>
            </a:pPr>
            <a:r>
              <a:rPr lang="en" sz="1200"/>
              <a:t>- Accounts for irregularities in training set</a:t>
            </a:r>
            <a:br>
              <a:rPr lang="en" sz="1200"/>
            </a:br>
            <a:r>
              <a:rPr lang="en" sz="1200"/>
              <a:t>- “Gold standard” for evaluating generality of neural network models</a:t>
            </a:r>
            <a:endParaRPr sz="1200"/>
          </a:p>
          <a:p>
            <a:pPr marL="0" indent="0">
              <a:spcBef>
                <a:spcPts val="900"/>
              </a:spcBef>
              <a:spcAft>
                <a:spcPts val="900"/>
              </a:spcAft>
              <a:buNone/>
            </a:pPr>
            <a:r>
              <a:rPr lang="en" sz="1200"/>
              <a:t>e.g. </a:t>
            </a:r>
            <a:r>
              <a:rPr lang="en" sz="1200" i="1"/>
              <a:t>k</a:t>
            </a:r>
            <a:r>
              <a:rPr lang="en" sz="1200"/>
              <a:t>=5 (5-fold cross-validation)</a:t>
            </a:r>
            <a:endParaRPr sz="1200"/>
          </a:p>
        </p:txBody>
      </p:sp>
      <p:sp>
        <p:nvSpPr>
          <p:cNvPr id="763" name="Google Shape;763;p98"/>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i="1"/>
              <a:t>k</a:t>
            </a:r>
            <a:r>
              <a:rPr lang="en"/>
              <a:t>-fold Cross-validation</a:t>
            </a:r>
            <a:endParaRPr/>
          </a:p>
        </p:txBody>
      </p:sp>
      <p:sp>
        <p:nvSpPr>
          <p:cNvPr id="764" name="Google Shape;764;p98"/>
          <p:cNvSpPr/>
          <p:nvPr/>
        </p:nvSpPr>
        <p:spPr>
          <a:xfrm>
            <a:off x="685800" y="3506944"/>
            <a:ext cx="1097325" cy="297675"/>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Validation Set</a:t>
            </a:r>
            <a:endParaRPr sz="1050"/>
          </a:p>
        </p:txBody>
      </p:sp>
      <p:sp>
        <p:nvSpPr>
          <p:cNvPr id="765" name="Google Shape;765;p98"/>
          <p:cNvSpPr/>
          <p:nvPr/>
        </p:nvSpPr>
        <p:spPr>
          <a:xfrm>
            <a:off x="1783125"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766" name="Google Shape;766;p98"/>
          <p:cNvSpPr/>
          <p:nvPr/>
        </p:nvSpPr>
        <p:spPr>
          <a:xfrm>
            <a:off x="2881688"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767" name="Google Shape;767;p98"/>
          <p:cNvSpPr/>
          <p:nvPr/>
        </p:nvSpPr>
        <p:spPr>
          <a:xfrm>
            <a:off x="3980250"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768" name="Google Shape;768;p98"/>
          <p:cNvSpPr/>
          <p:nvPr/>
        </p:nvSpPr>
        <p:spPr>
          <a:xfrm>
            <a:off x="5078813"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7"/>
          <p:cNvSpPr/>
          <p:nvPr/>
        </p:nvSpPr>
        <p:spPr>
          <a:xfrm>
            <a:off x="427838" y="1330294"/>
            <a:ext cx="841725" cy="4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294" name="Google Shape;294;p37"/>
          <p:cNvPicPr preferRelativeResize="0"/>
          <p:nvPr/>
        </p:nvPicPr>
        <p:blipFill>
          <a:blip r:embed="rId3">
            <a:alphaModFix/>
          </a:blip>
          <a:stretch>
            <a:fillRect/>
          </a:stretch>
        </p:blipFill>
        <p:spPr>
          <a:xfrm>
            <a:off x="1684529" y="1886718"/>
            <a:ext cx="3488926" cy="2355975"/>
          </a:xfrm>
          <a:prstGeom prst="rect">
            <a:avLst/>
          </a:prstGeom>
          <a:noFill/>
          <a:ln>
            <a:noFill/>
          </a:ln>
        </p:spPr>
      </p:pic>
      <p:pic>
        <p:nvPicPr>
          <p:cNvPr id="295" name="Google Shape;295;p37"/>
          <p:cNvPicPr preferRelativeResize="0"/>
          <p:nvPr/>
        </p:nvPicPr>
        <p:blipFill>
          <a:blip r:embed="rId4">
            <a:alphaModFix/>
          </a:blip>
          <a:stretch>
            <a:fillRect/>
          </a:stretch>
        </p:blipFill>
        <p:spPr>
          <a:xfrm>
            <a:off x="1170619" y="1330295"/>
            <a:ext cx="4516763" cy="306225"/>
          </a:xfrm>
          <a:prstGeom prst="rect">
            <a:avLst/>
          </a:prstGeom>
          <a:noFill/>
          <a:ln>
            <a:noFill/>
          </a:ln>
        </p:spPr>
      </p:pic>
      <p:sp>
        <p:nvSpPr>
          <p:cNvPr id="2" name="Google Shape;262;p33">
            <a:extLst>
              <a:ext uri="{FF2B5EF4-FFF2-40B4-BE49-F238E27FC236}">
                <a16:creationId xmlns:a16="http://schemas.microsoft.com/office/drawing/2014/main" id="{7D7D44D9-4EA3-C1EA-4BF2-ADEC20F3E22F}"/>
              </a:ext>
            </a:extLst>
          </p:cNvPr>
          <p:cNvSpPr/>
          <p:nvPr/>
        </p:nvSpPr>
        <p:spPr>
          <a:xfrm>
            <a:off x="496590" y="1000285"/>
            <a:ext cx="772973" cy="306225"/>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99"/>
          <p:cNvSpPr txBox="1">
            <a:spLocks noGrp="1"/>
          </p:cNvSpPr>
          <p:nvPr>
            <p:ph type="body" idx="1"/>
          </p:nvPr>
        </p:nvSpPr>
        <p:spPr>
          <a:xfrm>
            <a:off x="547088" y="2202094"/>
            <a:ext cx="5766525" cy="1695825"/>
          </a:xfrm>
          <a:prstGeom prst="rect">
            <a:avLst/>
          </a:prstGeom>
        </p:spPr>
        <p:txBody>
          <a:bodyPr spcFirstLastPara="1" wrap="square" lIns="68569" tIns="68569" rIns="68569" bIns="68569" anchor="t" anchorCtr="0">
            <a:normAutofit/>
          </a:bodyPr>
          <a:lstStyle/>
          <a:p>
            <a:pPr marL="0" indent="0">
              <a:buNone/>
            </a:pPr>
            <a:r>
              <a:rPr lang="en" sz="1200"/>
              <a:t>Split training set into k-segments, iteratively train and validate with each segment.</a:t>
            </a:r>
            <a:endParaRPr sz="1200"/>
          </a:p>
          <a:p>
            <a:pPr marL="0" indent="0">
              <a:spcBef>
                <a:spcPts val="900"/>
              </a:spcBef>
              <a:buNone/>
            </a:pPr>
            <a:r>
              <a:rPr lang="en" sz="1200"/>
              <a:t>- Accounts for irregularities in training set</a:t>
            </a:r>
            <a:br>
              <a:rPr lang="en" sz="1200"/>
            </a:br>
            <a:r>
              <a:rPr lang="en" sz="1200"/>
              <a:t>- “Gold standard” for evaluating generality of neural network models</a:t>
            </a:r>
            <a:endParaRPr sz="1200"/>
          </a:p>
          <a:p>
            <a:pPr marL="0" indent="0">
              <a:spcBef>
                <a:spcPts val="900"/>
              </a:spcBef>
              <a:spcAft>
                <a:spcPts val="900"/>
              </a:spcAft>
              <a:buNone/>
            </a:pPr>
            <a:r>
              <a:rPr lang="en" sz="1200"/>
              <a:t>e.g. </a:t>
            </a:r>
            <a:r>
              <a:rPr lang="en" sz="1200" i="1"/>
              <a:t>k</a:t>
            </a:r>
            <a:r>
              <a:rPr lang="en" sz="1200"/>
              <a:t>=5 (5-fold cross-validation)</a:t>
            </a:r>
            <a:endParaRPr sz="1200"/>
          </a:p>
        </p:txBody>
      </p:sp>
      <p:sp>
        <p:nvSpPr>
          <p:cNvPr id="774" name="Google Shape;774;p99"/>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i="1"/>
              <a:t>k</a:t>
            </a:r>
            <a:r>
              <a:rPr lang="en"/>
              <a:t>-fold Cross-validation</a:t>
            </a:r>
            <a:endParaRPr/>
          </a:p>
        </p:txBody>
      </p:sp>
      <p:sp>
        <p:nvSpPr>
          <p:cNvPr id="775" name="Google Shape;775;p99"/>
          <p:cNvSpPr/>
          <p:nvPr/>
        </p:nvSpPr>
        <p:spPr>
          <a:xfrm>
            <a:off x="685800"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776" name="Google Shape;776;p99"/>
          <p:cNvSpPr/>
          <p:nvPr/>
        </p:nvSpPr>
        <p:spPr>
          <a:xfrm>
            <a:off x="1783125" y="3506944"/>
            <a:ext cx="1097325" cy="297675"/>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Validation Set</a:t>
            </a:r>
            <a:endParaRPr sz="1050"/>
          </a:p>
        </p:txBody>
      </p:sp>
      <p:sp>
        <p:nvSpPr>
          <p:cNvPr id="777" name="Google Shape;777;p99"/>
          <p:cNvSpPr/>
          <p:nvPr/>
        </p:nvSpPr>
        <p:spPr>
          <a:xfrm>
            <a:off x="2881688"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778" name="Google Shape;778;p99"/>
          <p:cNvSpPr/>
          <p:nvPr/>
        </p:nvSpPr>
        <p:spPr>
          <a:xfrm>
            <a:off x="3980250"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779" name="Google Shape;779;p99"/>
          <p:cNvSpPr/>
          <p:nvPr/>
        </p:nvSpPr>
        <p:spPr>
          <a:xfrm>
            <a:off x="5078813"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00"/>
          <p:cNvSpPr txBox="1">
            <a:spLocks noGrp="1"/>
          </p:cNvSpPr>
          <p:nvPr>
            <p:ph type="body" idx="1"/>
          </p:nvPr>
        </p:nvSpPr>
        <p:spPr>
          <a:xfrm>
            <a:off x="547088" y="2202094"/>
            <a:ext cx="5766525" cy="1695825"/>
          </a:xfrm>
          <a:prstGeom prst="rect">
            <a:avLst/>
          </a:prstGeom>
        </p:spPr>
        <p:txBody>
          <a:bodyPr spcFirstLastPara="1" wrap="square" lIns="68569" tIns="68569" rIns="68569" bIns="68569" anchor="t" anchorCtr="0">
            <a:normAutofit/>
          </a:bodyPr>
          <a:lstStyle/>
          <a:p>
            <a:pPr marL="0" indent="0">
              <a:buNone/>
            </a:pPr>
            <a:r>
              <a:rPr lang="en" sz="1200"/>
              <a:t>Split training set into k-segments, iteratively train and validate with each segment.</a:t>
            </a:r>
            <a:endParaRPr sz="1200"/>
          </a:p>
          <a:p>
            <a:pPr marL="0" indent="0">
              <a:spcBef>
                <a:spcPts val="900"/>
              </a:spcBef>
              <a:buNone/>
            </a:pPr>
            <a:r>
              <a:rPr lang="en" sz="1200"/>
              <a:t>- Accounts for irregularities in training set</a:t>
            </a:r>
            <a:br>
              <a:rPr lang="en" sz="1200"/>
            </a:br>
            <a:r>
              <a:rPr lang="en" sz="1200"/>
              <a:t>- “Gold standard” for evaluating generality of neural network models</a:t>
            </a:r>
            <a:endParaRPr sz="1200"/>
          </a:p>
          <a:p>
            <a:pPr marL="0" indent="0">
              <a:spcBef>
                <a:spcPts val="900"/>
              </a:spcBef>
              <a:spcAft>
                <a:spcPts val="900"/>
              </a:spcAft>
              <a:buNone/>
            </a:pPr>
            <a:r>
              <a:rPr lang="en" sz="1200"/>
              <a:t>e.g. </a:t>
            </a:r>
            <a:r>
              <a:rPr lang="en" sz="1200" i="1"/>
              <a:t>k</a:t>
            </a:r>
            <a:r>
              <a:rPr lang="en" sz="1200"/>
              <a:t>=5 (5-fold cross-validation)</a:t>
            </a:r>
            <a:endParaRPr sz="1200"/>
          </a:p>
        </p:txBody>
      </p:sp>
      <p:sp>
        <p:nvSpPr>
          <p:cNvPr id="785" name="Google Shape;785;p100"/>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i="1"/>
              <a:t>k</a:t>
            </a:r>
            <a:r>
              <a:rPr lang="en"/>
              <a:t>-fold Cross-validation</a:t>
            </a:r>
            <a:endParaRPr/>
          </a:p>
        </p:txBody>
      </p:sp>
      <p:sp>
        <p:nvSpPr>
          <p:cNvPr id="786" name="Google Shape;786;p100"/>
          <p:cNvSpPr/>
          <p:nvPr/>
        </p:nvSpPr>
        <p:spPr>
          <a:xfrm>
            <a:off x="685800"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787" name="Google Shape;787;p100"/>
          <p:cNvSpPr/>
          <p:nvPr/>
        </p:nvSpPr>
        <p:spPr>
          <a:xfrm>
            <a:off x="1783125"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788" name="Google Shape;788;p100"/>
          <p:cNvSpPr/>
          <p:nvPr/>
        </p:nvSpPr>
        <p:spPr>
          <a:xfrm>
            <a:off x="2881688" y="3506944"/>
            <a:ext cx="1097325" cy="297675"/>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Validation Set</a:t>
            </a:r>
            <a:endParaRPr sz="1050"/>
          </a:p>
        </p:txBody>
      </p:sp>
      <p:sp>
        <p:nvSpPr>
          <p:cNvPr id="789" name="Google Shape;789;p100"/>
          <p:cNvSpPr/>
          <p:nvPr/>
        </p:nvSpPr>
        <p:spPr>
          <a:xfrm>
            <a:off x="3980250"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790" name="Google Shape;790;p100"/>
          <p:cNvSpPr/>
          <p:nvPr/>
        </p:nvSpPr>
        <p:spPr>
          <a:xfrm>
            <a:off x="5078813"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01"/>
          <p:cNvSpPr txBox="1">
            <a:spLocks noGrp="1"/>
          </p:cNvSpPr>
          <p:nvPr>
            <p:ph type="body" idx="1"/>
          </p:nvPr>
        </p:nvSpPr>
        <p:spPr>
          <a:xfrm>
            <a:off x="547088" y="2202094"/>
            <a:ext cx="5766525" cy="1695825"/>
          </a:xfrm>
          <a:prstGeom prst="rect">
            <a:avLst/>
          </a:prstGeom>
        </p:spPr>
        <p:txBody>
          <a:bodyPr spcFirstLastPara="1" wrap="square" lIns="68569" tIns="68569" rIns="68569" bIns="68569" anchor="t" anchorCtr="0">
            <a:normAutofit/>
          </a:bodyPr>
          <a:lstStyle/>
          <a:p>
            <a:pPr marL="0" indent="0">
              <a:buNone/>
            </a:pPr>
            <a:r>
              <a:rPr lang="en" sz="1200"/>
              <a:t>Split training set into k-segments, iteratively train and validate with each segment.</a:t>
            </a:r>
            <a:endParaRPr sz="1200"/>
          </a:p>
          <a:p>
            <a:pPr marL="0" indent="0">
              <a:spcBef>
                <a:spcPts val="900"/>
              </a:spcBef>
              <a:buNone/>
            </a:pPr>
            <a:r>
              <a:rPr lang="en" sz="1200"/>
              <a:t>- Accounts for irregularities in training set</a:t>
            </a:r>
            <a:br>
              <a:rPr lang="en" sz="1200"/>
            </a:br>
            <a:r>
              <a:rPr lang="en" sz="1200"/>
              <a:t>- “Gold standard” for evaluating generality of neural network models</a:t>
            </a:r>
            <a:endParaRPr sz="1200"/>
          </a:p>
          <a:p>
            <a:pPr marL="0" indent="0">
              <a:spcBef>
                <a:spcPts val="900"/>
              </a:spcBef>
              <a:spcAft>
                <a:spcPts val="900"/>
              </a:spcAft>
              <a:buNone/>
            </a:pPr>
            <a:r>
              <a:rPr lang="en" sz="1200"/>
              <a:t>e.g. </a:t>
            </a:r>
            <a:r>
              <a:rPr lang="en" sz="1200" i="1"/>
              <a:t>k</a:t>
            </a:r>
            <a:r>
              <a:rPr lang="en" sz="1200"/>
              <a:t>=5 (5-fold cross-validation)</a:t>
            </a:r>
            <a:endParaRPr sz="1200"/>
          </a:p>
        </p:txBody>
      </p:sp>
      <p:sp>
        <p:nvSpPr>
          <p:cNvPr id="796" name="Google Shape;796;p101"/>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i="1"/>
              <a:t>k</a:t>
            </a:r>
            <a:r>
              <a:rPr lang="en"/>
              <a:t>-fold Cross-validation</a:t>
            </a:r>
            <a:endParaRPr/>
          </a:p>
        </p:txBody>
      </p:sp>
      <p:sp>
        <p:nvSpPr>
          <p:cNvPr id="797" name="Google Shape;797;p101"/>
          <p:cNvSpPr/>
          <p:nvPr/>
        </p:nvSpPr>
        <p:spPr>
          <a:xfrm>
            <a:off x="685800"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798" name="Google Shape;798;p101"/>
          <p:cNvSpPr/>
          <p:nvPr/>
        </p:nvSpPr>
        <p:spPr>
          <a:xfrm>
            <a:off x="1783125"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799" name="Google Shape;799;p101"/>
          <p:cNvSpPr/>
          <p:nvPr/>
        </p:nvSpPr>
        <p:spPr>
          <a:xfrm>
            <a:off x="2881688"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800" name="Google Shape;800;p101"/>
          <p:cNvSpPr/>
          <p:nvPr/>
        </p:nvSpPr>
        <p:spPr>
          <a:xfrm>
            <a:off x="3980250" y="3506944"/>
            <a:ext cx="1097325" cy="297675"/>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Validation Set</a:t>
            </a:r>
            <a:endParaRPr sz="1050"/>
          </a:p>
        </p:txBody>
      </p:sp>
      <p:sp>
        <p:nvSpPr>
          <p:cNvPr id="801" name="Google Shape;801;p101"/>
          <p:cNvSpPr/>
          <p:nvPr/>
        </p:nvSpPr>
        <p:spPr>
          <a:xfrm>
            <a:off x="5078813"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102"/>
          <p:cNvSpPr txBox="1">
            <a:spLocks noGrp="1"/>
          </p:cNvSpPr>
          <p:nvPr>
            <p:ph type="body" idx="1"/>
          </p:nvPr>
        </p:nvSpPr>
        <p:spPr>
          <a:xfrm>
            <a:off x="547088" y="2202093"/>
            <a:ext cx="5766525" cy="2259903"/>
          </a:xfrm>
          <a:prstGeom prst="rect">
            <a:avLst/>
          </a:prstGeom>
        </p:spPr>
        <p:txBody>
          <a:bodyPr spcFirstLastPara="1" wrap="square" lIns="68569" tIns="68569" rIns="68569" bIns="68569" anchor="t" anchorCtr="0">
            <a:normAutofit/>
          </a:bodyPr>
          <a:lstStyle/>
          <a:p>
            <a:pPr marL="0" indent="0">
              <a:buNone/>
            </a:pPr>
            <a:r>
              <a:rPr lang="en" sz="1200" dirty="0"/>
              <a:t>Split training set into k-segments, iteratively train and validate with each segment.</a:t>
            </a:r>
            <a:endParaRPr sz="1200" dirty="0"/>
          </a:p>
          <a:p>
            <a:pPr marL="0" indent="0">
              <a:spcBef>
                <a:spcPts val="900"/>
              </a:spcBef>
              <a:buNone/>
            </a:pPr>
            <a:r>
              <a:rPr lang="en" sz="1200" dirty="0"/>
              <a:t>- Accounts for irregularities in training set</a:t>
            </a:r>
            <a:br>
              <a:rPr lang="en" sz="1200" dirty="0"/>
            </a:br>
            <a:r>
              <a:rPr lang="en" sz="1200" dirty="0"/>
              <a:t>- “Gold standard” for evaluating generality of neural network models</a:t>
            </a:r>
            <a:endParaRPr sz="1200" dirty="0"/>
          </a:p>
          <a:p>
            <a:pPr marL="0" indent="0">
              <a:spcBef>
                <a:spcPts val="900"/>
              </a:spcBef>
              <a:buNone/>
            </a:pPr>
            <a:r>
              <a:rPr lang="en" sz="1200" dirty="0"/>
              <a:t>e.g. </a:t>
            </a:r>
            <a:r>
              <a:rPr lang="en" sz="1200" i="1" dirty="0"/>
              <a:t>k</a:t>
            </a:r>
            <a:r>
              <a:rPr lang="en" sz="1200" dirty="0"/>
              <a:t>=5 (5-fold cross-validation)</a:t>
            </a:r>
            <a:br>
              <a:rPr lang="en" sz="1200" dirty="0"/>
            </a:br>
            <a:endParaRPr sz="1200" dirty="0"/>
          </a:p>
          <a:p>
            <a:pPr marL="0" indent="0">
              <a:spcBef>
                <a:spcPts val="900"/>
              </a:spcBef>
              <a:buNone/>
            </a:pPr>
            <a:endParaRPr sz="1200" dirty="0"/>
          </a:p>
          <a:p>
            <a:pPr marL="0" indent="0">
              <a:spcBef>
                <a:spcPts val="900"/>
              </a:spcBef>
              <a:spcAft>
                <a:spcPts val="900"/>
              </a:spcAft>
              <a:buNone/>
            </a:pPr>
            <a:r>
              <a:rPr lang="en" sz="1200" dirty="0"/>
              <a:t>Result = average over all validation passes</a:t>
            </a:r>
            <a:endParaRPr sz="1200" dirty="0"/>
          </a:p>
        </p:txBody>
      </p:sp>
      <p:sp>
        <p:nvSpPr>
          <p:cNvPr id="807" name="Google Shape;807;p102"/>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i="1"/>
              <a:t>k</a:t>
            </a:r>
            <a:r>
              <a:rPr lang="en"/>
              <a:t>-fold Cross-validation</a:t>
            </a:r>
            <a:endParaRPr/>
          </a:p>
        </p:txBody>
      </p:sp>
      <p:sp>
        <p:nvSpPr>
          <p:cNvPr id="808" name="Google Shape;808;p102"/>
          <p:cNvSpPr/>
          <p:nvPr/>
        </p:nvSpPr>
        <p:spPr>
          <a:xfrm>
            <a:off x="685800"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809" name="Google Shape;809;p102"/>
          <p:cNvSpPr/>
          <p:nvPr/>
        </p:nvSpPr>
        <p:spPr>
          <a:xfrm>
            <a:off x="1783125"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810" name="Google Shape;810;p102"/>
          <p:cNvSpPr/>
          <p:nvPr/>
        </p:nvSpPr>
        <p:spPr>
          <a:xfrm>
            <a:off x="2881688"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811" name="Google Shape;811;p102"/>
          <p:cNvSpPr/>
          <p:nvPr/>
        </p:nvSpPr>
        <p:spPr>
          <a:xfrm>
            <a:off x="3980250" y="3506944"/>
            <a:ext cx="1097325" cy="297675"/>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Train Set</a:t>
            </a:r>
            <a:endParaRPr sz="1050"/>
          </a:p>
        </p:txBody>
      </p:sp>
      <p:sp>
        <p:nvSpPr>
          <p:cNvPr id="812" name="Google Shape;812;p102"/>
          <p:cNvSpPr/>
          <p:nvPr/>
        </p:nvSpPr>
        <p:spPr>
          <a:xfrm>
            <a:off x="5078813" y="3506944"/>
            <a:ext cx="1097325" cy="297675"/>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a:t>Validation Set</a:t>
            </a:r>
            <a:endParaRPr sz="105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103"/>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a:t>Training curves</a:t>
            </a:r>
            <a:endParaRPr/>
          </a:p>
        </p:txBody>
      </p:sp>
      <p:sp>
        <p:nvSpPr>
          <p:cNvPr id="818" name="Google Shape;818;p103"/>
          <p:cNvSpPr txBox="1">
            <a:spLocks noGrp="1"/>
          </p:cNvSpPr>
          <p:nvPr>
            <p:ph type="body" idx="1"/>
          </p:nvPr>
        </p:nvSpPr>
        <p:spPr>
          <a:xfrm>
            <a:off x="547088" y="2202094"/>
            <a:ext cx="5980050" cy="2298375"/>
          </a:xfrm>
          <a:prstGeom prst="rect">
            <a:avLst/>
          </a:prstGeom>
        </p:spPr>
        <p:txBody>
          <a:bodyPr spcFirstLastPara="1" wrap="square" lIns="68569" tIns="68569" rIns="68569" bIns="68569" anchor="t" anchorCtr="0">
            <a:normAutofit/>
          </a:bodyPr>
          <a:lstStyle/>
          <a:p>
            <a:pPr marL="0" indent="0">
              <a:spcAft>
                <a:spcPts val="900"/>
              </a:spcAft>
              <a:buNone/>
            </a:pPr>
            <a:r>
              <a:rPr lang="en" sz="1200" b="1"/>
              <a:t>Important to plot!</a:t>
            </a:r>
            <a:endParaRPr sz="1200"/>
          </a:p>
        </p:txBody>
      </p:sp>
      <p:pic>
        <p:nvPicPr>
          <p:cNvPr id="819" name="Google Shape;819;p103"/>
          <p:cNvPicPr preferRelativeResize="0"/>
          <p:nvPr/>
        </p:nvPicPr>
        <p:blipFill>
          <a:blip r:embed="rId3">
            <a:alphaModFix/>
          </a:blip>
          <a:stretch>
            <a:fillRect/>
          </a:stretch>
        </p:blipFill>
        <p:spPr>
          <a:xfrm>
            <a:off x="4786721" y="1169363"/>
            <a:ext cx="1963055" cy="1675931"/>
          </a:xfrm>
          <a:prstGeom prst="rect">
            <a:avLst/>
          </a:prstGeom>
          <a:noFill/>
          <a:ln>
            <a:noFill/>
          </a:ln>
        </p:spPr>
      </p:pic>
      <p:pic>
        <p:nvPicPr>
          <p:cNvPr id="820" name="Google Shape;820;p103"/>
          <p:cNvPicPr preferRelativeResize="0"/>
          <p:nvPr/>
        </p:nvPicPr>
        <p:blipFill>
          <a:blip r:embed="rId4">
            <a:alphaModFix/>
          </a:blip>
          <a:stretch>
            <a:fillRect/>
          </a:stretch>
        </p:blipFill>
        <p:spPr>
          <a:xfrm>
            <a:off x="2882700" y="1252927"/>
            <a:ext cx="1904016" cy="150883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04"/>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a:t>Training curves</a:t>
            </a:r>
            <a:endParaRPr/>
          </a:p>
        </p:txBody>
      </p:sp>
      <p:sp>
        <p:nvSpPr>
          <p:cNvPr id="826" name="Google Shape;826;p104"/>
          <p:cNvSpPr txBox="1">
            <a:spLocks noGrp="1"/>
          </p:cNvSpPr>
          <p:nvPr>
            <p:ph type="body" idx="1"/>
          </p:nvPr>
        </p:nvSpPr>
        <p:spPr>
          <a:xfrm>
            <a:off x="547088" y="2202094"/>
            <a:ext cx="5980050" cy="2298375"/>
          </a:xfrm>
          <a:prstGeom prst="rect">
            <a:avLst/>
          </a:prstGeom>
        </p:spPr>
        <p:txBody>
          <a:bodyPr spcFirstLastPara="1" wrap="square" lIns="68569" tIns="68569" rIns="68569" bIns="68569" anchor="t" anchorCtr="0">
            <a:normAutofit/>
          </a:bodyPr>
          <a:lstStyle/>
          <a:p>
            <a:pPr marL="0" indent="0">
              <a:buNone/>
            </a:pPr>
            <a:r>
              <a:rPr lang="en" sz="1200" b="1"/>
              <a:t>Important to plot!(!!!!)</a:t>
            </a:r>
            <a:endParaRPr sz="1200" b="1"/>
          </a:p>
          <a:p>
            <a:pPr marL="0" indent="0">
              <a:spcBef>
                <a:spcPts val="900"/>
              </a:spcBef>
              <a:spcAft>
                <a:spcPts val="900"/>
              </a:spcAft>
              <a:buNone/>
            </a:pPr>
            <a:endParaRPr sz="1200"/>
          </a:p>
        </p:txBody>
      </p:sp>
      <p:pic>
        <p:nvPicPr>
          <p:cNvPr id="827" name="Google Shape;827;p104"/>
          <p:cNvPicPr preferRelativeResize="0"/>
          <p:nvPr/>
        </p:nvPicPr>
        <p:blipFill>
          <a:blip r:embed="rId3">
            <a:alphaModFix/>
          </a:blip>
          <a:stretch>
            <a:fillRect/>
          </a:stretch>
        </p:blipFill>
        <p:spPr>
          <a:xfrm>
            <a:off x="4786721" y="1169363"/>
            <a:ext cx="1963055" cy="1675931"/>
          </a:xfrm>
          <a:prstGeom prst="rect">
            <a:avLst/>
          </a:prstGeom>
          <a:noFill/>
          <a:ln>
            <a:noFill/>
          </a:ln>
        </p:spPr>
      </p:pic>
      <p:pic>
        <p:nvPicPr>
          <p:cNvPr id="828" name="Google Shape;828;p104"/>
          <p:cNvPicPr preferRelativeResize="0"/>
          <p:nvPr/>
        </p:nvPicPr>
        <p:blipFill>
          <a:blip r:embed="rId4">
            <a:alphaModFix/>
          </a:blip>
          <a:stretch>
            <a:fillRect/>
          </a:stretch>
        </p:blipFill>
        <p:spPr>
          <a:xfrm>
            <a:off x="2882700" y="1252927"/>
            <a:ext cx="1904016" cy="150883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05"/>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a:t>Training curves</a:t>
            </a:r>
            <a:endParaRPr/>
          </a:p>
        </p:txBody>
      </p:sp>
      <p:sp>
        <p:nvSpPr>
          <p:cNvPr id="834" name="Google Shape;834;p105"/>
          <p:cNvSpPr txBox="1">
            <a:spLocks noGrp="1"/>
          </p:cNvSpPr>
          <p:nvPr>
            <p:ph type="body" idx="1"/>
          </p:nvPr>
        </p:nvSpPr>
        <p:spPr>
          <a:xfrm>
            <a:off x="547088" y="2202094"/>
            <a:ext cx="5980050" cy="2298375"/>
          </a:xfrm>
          <a:prstGeom prst="rect">
            <a:avLst/>
          </a:prstGeom>
        </p:spPr>
        <p:txBody>
          <a:bodyPr spcFirstLastPara="1" wrap="square" lIns="68569" tIns="68569" rIns="68569" bIns="68569" anchor="t" anchorCtr="0">
            <a:normAutofit/>
          </a:bodyPr>
          <a:lstStyle/>
          <a:p>
            <a:pPr marL="0" indent="0">
              <a:buNone/>
            </a:pPr>
            <a:r>
              <a:rPr lang="en" sz="1200" b="1"/>
              <a:t>Important to plot!(!!!!)</a:t>
            </a:r>
            <a:endParaRPr sz="1200" b="1"/>
          </a:p>
          <a:p>
            <a:pPr marL="0" indent="0">
              <a:spcBef>
                <a:spcPts val="900"/>
              </a:spcBef>
              <a:buNone/>
            </a:pPr>
            <a:endParaRPr sz="1200"/>
          </a:p>
          <a:p>
            <a:pPr marL="0" indent="0">
              <a:spcBef>
                <a:spcPts val="900"/>
              </a:spcBef>
              <a:spcAft>
                <a:spcPts val="900"/>
              </a:spcAft>
              <a:buNone/>
            </a:pPr>
            <a:r>
              <a:rPr lang="en" sz="1200"/>
              <a:t>Shows if and how fast your model is learning on task-relevant metrics </a:t>
            </a:r>
            <a:br>
              <a:rPr lang="en" sz="1200"/>
            </a:br>
            <a:r>
              <a:rPr lang="en" sz="1200"/>
              <a:t>	- e.g. loss, accuracy, AUC, F1 score</a:t>
            </a:r>
            <a:br>
              <a:rPr lang="en" sz="1200"/>
            </a:br>
            <a:r>
              <a:rPr lang="en" sz="1200"/>
              <a:t>	- Plot scores over training epochs</a:t>
            </a:r>
            <a:endParaRPr sz="1200"/>
          </a:p>
        </p:txBody>
      </p:sp>
      <p:pic>
        <p:nvPicPr>
          <p:cNvPr id="835" name="Google Shape;835;p105"/>
          <p:cNvPicPr preferRelativeResize="0"/>
          <p:nvPr/>
        </p:nvPicPr>
        <p:blipFill>
          <a:blip r:embed="rId3">
            <a:alphaModFix/>
          </a:blip>
          <a:stretch>
            <a:fillRect/>
          </a:stretch>
        </p:blipFill>
        <p:spPr>
          <a:xfrm>
            <a:off x="4786721" y="1169363"/>
            <a:ext cx="1963055" cy="1675931"/>
          </a:xfrm>
          <a:prstGeom prst="rect">
            <a:avLst/>
          </a:prstGeom>
          <a:noFill/>
          <a:ln>
            <a:noFill/>
          </a:ln>
        </p:spPr>
      </p:pic>
      <p:pic>
        <p:nvPicPr>
          <p:cNvPr id="836" name="Google Shape;836;p105"/>
          <p:cNvPicPr preferRelativeResize="0"/>
          <p:nvPr/>
        </p:nvPicPr>
        <p:blipFill>
          <a:blip r:embed="rId4">
            <a:alphaModFix/>
          </a:blip>
          <a:stretch>
            <a:fillRect/>
          </a:stretch>
        </p:blipFill>
        <p:spPr>
          <a:xfrm>
            <a:off x="2882700" y="1252927"/>
            <a:ext cx="1904016" cy="150883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06"/>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a:t>Training curves</a:t>
            </a:r>
            <a:endParaRPr/>
          </a:p>
        </p:txBody>
      </p:sp>
      <p:sp>
        <p:nvSpPr>
          <p:cNvPr id="842" name="Google Shape;842;p106"/>
          <p:cNvSpPr txBox="1">
            <a:spLocks noGrp="1"/>
          </p:cNvSpPr>
          <p:nvPr>
            <p:ph type="body" idx="1"/>
          </p:nvPr>
        </p:nvSpPr>
        <p:spPr>
          <a:xfrm>
            <a:off x="547088" y="2202094"/>
            <a:ext cx="5980050" cy="2298375"/>
          </a:xfrm>
          <a:prstGeom prst="rect">
            <a:avLst/>
          </a:prstGeom>
        </p:spPr>
        <p:txBody>
          <a:bodyPr spcFirstLastPara="1" wrap="square" lIns="68569" tIns="68569" rIns="68569" bIns="68569" anchor="t" anchorCtr="0">
            <a:normAutofit/>
          </a:bodyPr>
          <a:lstStyle/>
          <a:p>
            <a:pPr marL="0" indent="0">
              <a:buNone/>
            </a:pPr>
            <a:r>
              <a:rPr lang="en" sz="1200" b="1"/>
              <a:t>Important to plot!(!!!!)</a:t>
            </a:r>
            <a:endParaRPr sz="1200" b="1"/>
          </a:p>
          <a:p>
            <a:pPr marL="0" indent="0">
              <a:spcBef>
                <a:spcPts val="900"/>
              </a:spcBef>
              <a:buNone/>
            </a:pPr>
            <a:endParaRPr sz="1200"/>
          </a:p>
          <a:p>
            <a:pPr marL="0" indent="0">
              <a:spcBef>
                <a:spcPts val="900"/>
              </a:spcBef>
              <a:buNone/>
            </a:pPr>
            <a:r>
              <a:rPr lang="en" sz="1200"/>
              <a:t>Shows if and how fast your model is learning on task-relevant metrics </a:t>
            </a:r>
            <a:br>
              <a:rPr lang="en" sz="1200"/>
            </a:br>
            <a:r>
              <a:rPr lang="en" sz="1200"/>
              <a:t>	- e.g. loss, accuracy, AUC, F1 score</a:t>
            </a:r>
            <a:br>
              <a:rPr lang="en" sz="1200"/>
            </a:br>
            <a:r>
              <a:rPr lang="en" sz="1200"/>
              <a:t>	- Plot scores over training epochs</a:t>
            </a:r>
            <a:br>
              <a:rPr lang="en" sz="1200"/>
            </a:br>
            <a:endParaRPr sz="1200"/>
          </a:p>
          <a:p>
            <a:pPr marL="0" indent="0">
              <a:spcBef>
                <a:spcPts val="900"/>
              </a:spcBef>
              <a:spcAft>
                <a:spcPts val="900"/>
              </a:spcAft>
              <a:buNone/>
            </a:pPr>
            <a:r>
              <a:rPr lang="en" sz="1200"/>
              <a:t>May indicate potential over and underfitting</a:t>
            </a:r>
            <a:endParaRPr sz="1200"/>
          </a:p>
        </p:txBody>
      </p:sp>
      <p:pic>
        <p:nvPicPr>
          <p:cNvPr id="843" name="Google Shape;843;p106"/>
          <p:cNvPicPr preferRelativeResize="0"/>
          <p:nvPr/>
        </p:nvPicPr>
        <p:blipFill>
          <a:blip r:embed="rId3">
            <a:alphaModFix/>
          </a:blip>
          <a:stretch>
            <a:fillRect/>
          </a:stretch>
        </p:blipFill>
        <p:spPr>
          <a:xfrm>
            <a:off x="4786721" y="1169363"/>
            <a:ext cx="1963055" cy="1675931"/>
          </a:xfrm>
          <a:prstGeom prst="rect">
            <a:avLst/>
          </a:prstGeom>
          <a:noFill/>
          <a:ln>
            <a:noFill/>
          </a:ln>
        </p:spPr>
      </p:pic>
      <p:pic>
        <p:nvPicPr>
          <p:cNvPr id="844" name="Google Shape;844;p106"/>
          <p:cNvPicPr preferRelativeResize="0"/>
          <p:nvPr/>
        </p:nvPicPr>
        <p:blipFill>
          <a:blip r:embed="rId4">
            <a:alphaModFix/>
          </a:blip>
          <a:stretch>
            <a:fillRect/>
          </a:stretch>
        </p:blipFill>
        <p:spPr>
          <a:xfrm>
            <a:off x="2882700" y="1252927"/>
            <a:ext cx="1904016" cy="1508832"/>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07"/>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a:t>Reading training curves</a:t>
            </a:r>
            <a:endParaRPr/>
          </a:p>
        </p:txBody>
      </p:sp>
      <p:sp>
        <p:nvSpPr>
          <p:cNvPr id="850" name="Google Shape;850;p107"/>
          <p:cNvSpPr txBox="1">
            <a:spLocks noGrp="1"/>
          </p:cNvSpPr>
          <p:nvPr>
            <p:ph type="body" idx="1"/>
          </p:nvPr>
        </p:nvSpPr>
        <p:spPr>
          <a:xfrm>
            <a:off x="547088" y="2571750"/>
            <a:ext cx="5980050" cy="1800450"/>
          </a:xfrm>
          <a:prstGeom prst="rect">
            <a:avLst/>
          </a:prstGeom>
        </p:spPr>
        <p:txBody>
          <a:bodyPr spcFirstLastPara="1" wrap="square" lIns="68569" tIns="68569" rIns="68569" bIns="68569" anchor="t" anchorCtr="0">
            <a:normAutofit/>
          </a:bodyPr>
          <a:lstStyle/>
          <a:p>
            <a:pPr marL="0" indent="0">
              <a:buNone/>
            </a:pPr>
            <a:r>
              <a:rPr lang="en" sz="1575" i="1" dirty="0"/>
              <a:t>                If</a:t>
            </a:r>
            <a:r>
              <a:rPr lang="en" sz="1575" dirty="0"/>
              <a:t> </a:t>
            </a:r>
            <a:br>
              <a:rPr lang="en" sz="1575" dirty="0"/>
            </a:br>
            <a:r>
              <a:rPr lang="en" sz="1575" dirty="0"/>
              <a:t> </a:t>
            </a:r>
            <a:br>
              <a:rPr lang="en" sz="1575" dirty="0"/>
            </a:br>
            <a:r>
              <a:rPr lang="en" sz="1575" dirty="0"/>
              <a:t>	</a:t>
            </a:r>
            <a:r>
              <a:rPr lang="en" sz="1725" dirty="0">
                <a:solidFill>
                  <a:srgbClr val="0000FF"/>
                </a:solidFill>
              </a:rPr>
              <a:t>validation loss</a:t>
            </a:r>
            <a:r>
              <a:rPr lang="en" sz="1725" dirty="0"/>
              <a:t>  &gt;   </a:t>
            </a:r>
            <a:r>
              <a:rPr lang="en" sz="1725" dirty="0">
                <a:solidFill>
                  <a:srgbClr val="FF0000"/>
                </a:solidFill>
              </a:rPr>
              <a:t>training loss</a:t>
            </a:r>
            <a:r>
              <a:rPr lang="en" sz="1500" dirty="0">
                <a:solidFill>
                  <a:srgbClr val="FF0000"/>
                </a:solidFill>
              </a:rPr>
              <a:t> </a:t>
            </a:r>
            <a:br>
              <a:rPr lang="en" sz="1575" dirty="0">
                <a:solidFill>
                  <a:srgbClr val="FF0000"/>
                </a:solidFill>
              </a:rPr>
            </a:br>
            <a:r>
              <a:rPr lang="en" sz="1575" dirty="0">
                <a:solidFill>
                  <a:srgbClr val="FF0000"/>
                </a:solidFill>
              </a:rPr>
              <a:t>		</a:t>
            </a:r>
            <a:r>
              <a:rPr lang="en" sz="1575" dirty="0"/>
              <a:t>then often the model is </a:t>
            </a:r>
            <a:r>
              <a:rPr lang="en" sz="1575" i="1" dirty="0"/>
              <a:t>good!</a:t>
            </a:r>
            <a:endParaRPr sz="1575" b="1" dirty="0"/>
          </a:p>
        </p:txBody>
      </p:sp>
      <p:sp>
        <p:nvSpPr>
          <p:cNvPr id="851" name="Google Shape;851;p107"/>
          <p:cNvSpPr txBox="1"/>
          <p:nvPr/>
        </p:nvSpPr>
        <p:spPr>
          <a:xfrm>
            <a:off x="126263" y="4048875"/>
            <a:ext cx="1313100" cy="507809"/>
          </a:xfrm>
          <a:prstGeom prst="rect">
            <a:avLst/>
          </a:prstGeom>
          <a:noFill/>
          <a:ln w="9525" cap="flat" cmpd="sng">
            <a:solidFill>
              <a:schemeClr val="dk2"/>
            </a:solidFill>
            <a:prstDash val="solid"/>
            <a:round/>
            <a:headEnd type="none" w="sm" len="sm"/>
            <a:tailEnd type="none" w="sm" len="sm"/>
          </a:ln>
        </p:spPr>
        <p:txBody>
          <a:bodyPr spcFirstLastPara="1" wrap="square" lIns="68569" tIns="68569" rIns="68569" bIns="68569" anchor="t" anchorCtr="0">
            <a:spAutoFit/>
          </a:bodyPr>
          <a:lstStyle/>
          <a:p>
            <a:pPr algn="ctr"/>
            <a:r>
              <a:rPr lang="en" sz="1200" i="1">
                <a:latin typeface="Lato"/>
                <a:ea typeface="Lato"/>
                <a:cs typeface="Lato"/>
                <a:sym typeface="Lato"/>
              </a:rPr>
              <a:t>Low loss == Better</a:t>
            </a:r>
            <a:endParaRPr sz="1200" i="1">
              <a:latin typeface="Lato"/>
              <a:ea typeface="Lato"/>
              <a:cs typeface="Lato"/>
              <a:sym typeface="Lato"/>
            </a:endParaRPr>
          </a:p>
        </p:txBody>
      </p:sp>
      <p:pic>
        <p:nvPicPr>
          <p:cNvPr id="852" name="Google Shape;852;p107"/>
          <p:cNvPicPr preferRelativeResize="0"/>
          <p:nvPr/>
        </p:nvPicPr>
        <p:blipFill>
          <a:blip r:embed="rId3">
            <a:alphaModFix/>
          </a:blip>
          <a:stretch>
            <a:fillRect/>
          </a:stretch>
        </p:blipFill>
        <p:spPr>
          <a:xfrm>
            <a:off x="3394688" y="1164751"/>
            <a:ext cx="3349856" cy="192830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08"/>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a:t>Reading training curves</a:t>
            </a:r>
            <a:endParaRPr/>
          </a:p>
        </p:txBody>
      </p:sp>
      <p:sp>
        <p:nvSpPr>
          <p:cNvPr id="858" name="Google Shape;858;p108"/>
          <p:cNvSpPr txBox="1">
            <a:spLocks noGrp="1"/>
          </p:cNvSpPr>
          <p:nvPr>
            <p:ph type="body" idx="1"/>
          </p:nvPr>
        </p:nvSpPr>
        <p:spPr>
          <a:xfrm>
            <a:off x="547088" y="2571750"/>
            <a:ext cx="5980050" cy="1800450"/>
          </a:xfrm>
          <a:prstGeom prst="rect">
            <a:avLst/>
          </a:prstGeom>
        </p:spPr>
        <p:txBody>
          <a:bodyPr spcFirstLastPara="1" wrap="square" lIns="68569" tIns="68569" rIns="68569" bIns="68569" anchor="t" anchorCtr="0">
            <a:normAutofit/>
          </a:bodyPr>
          <a:lstStyle/>
          <a:p>
            <a:pPr marL="0" indent="0">
              <a:buNone/>
            </a:pPr>
            <a:r>
              <a:rPr lang="en" sz="1575" i="1" dirty="0"/>
              <a:t>                If</a:t>
            </a:r>
            <a:r>
              <a:rPr lang="en" sz="1575" dirty="0"/>
              <a:t> </a:t>
            </a:r>
            <a:br>
              <a:rPr lang="en" sz="1575" dirty="0"/>
            </a:br>
            <a:r>
              <a:rPr lang="en" sz="1575" dirty="0"/>
              <a:t> </a:t>
            </a:r>
            <a:br>
              <a:rPr lang="en" sz="1575" dirty="0"/>
            </a:br>
            <a:r>
              <a:rPr lang="en" sz="1575" dirty="0"/>
              <a:t>	</a:t>
            </a:r>
            <a:r>
              <a:rPr lang="en" sz="1725" dirty="0">
                <a:solidFill>
                  <a:srgbClr val="0000FF"/>
                </a:solidFill>
              </a:rPr>
              <a:t>validation loss</a:t>
            </a:r>
            <a:r>
              <a:rPr lang="en" sz="1725" dirty="0"/>
              <a:t>  &gt;&gt;   </a:t>
            </a:r>
            <a:r>
              <a:rPr lang="en" sz="1725" dirty="0">
                <a:solidFill>
                  <a:srgbClr val="FF0000"/>
                </a:solidFill>
              </a:rPr>
              <a:t>training loss</a:t>
            </a:r>
            <a:br>
              <a:rPr lang="en" sz="1725" dirty="0"/>
            </a:br>
            <a:r>
              <a:rPr lang="en" sz="1725" dirty="0"/>
              <a:t>		</a:t>
            </a:r>
            <a:r>
              <a:rPr lang="en" sz="1575" dirty="0"/>
              <a:t>then often the model is </a:t>
            </a:r>
            <a:r>
              <a:rPr lang="en" sz="1575" i="1" dirty="0"/>
              <a:t>overfitting</a:t>
            </a:r>
            <a:endParaRPr sz="1575" b="1" dirty="0"/>
          </a:p>
        </p:txBody>
      </p:sp>
      <p:sp>
        <p:nvSpPr>
          <p:cNvPr id="859" name="Google Shape;859;p108"/>
          <p:cNvSpPr txBox="1"/>
          <p:nvPr/>
        </p:nvSpPr>
        <p:spPr>
          <a:xfrm>
            <a:off x="126263" y="4048875"/>
            <a:ext cx="1313100" cy="507809"/>
          </a:xfrm>
          <a:prstGeom prst="rect">
            <a:avLst/>
          </a:prstGeom>
          <a:noFill/>
          <a:ln w="9525" cap="flat" cmpd="sng">
            <a:solidFill>
              <a:schemeClr val="dk2"/>
            </a:solidFill>
            <a:prstDash val="solid"/>
            <a:round/>
            <a:headEnd type="none" w="sm" len="sm"/>
            <a:tailEnd type="none" w="sm" len="sm"/>
          </a:ln>
        </p:spPr>
        <p:txBody>
          <a:bodyPr spcFirstLastPara="1" wrap="square" lIns="68569" tIns="68569" rIns="68569" bIns="68569" anchor="t" anchorCtr="0">
            <a:spAutoFit/>
          </a:bodyPr>
          <a:lstStyle/>
          <a:p>
            <a:pPr algn="ctr"/>
            <a:r>
              <a:rPr lang="en" sz="1200" i="1">
                <a:latin typeface="Lato"/>
                <a:ea typeface="Lato"/>
                <a:cs typeface="Lato"/>
                <a:sym typeface="Lato"/>
              </a:rPr>
              <a:t>Low loss == Better</a:t>
            </a:r>
            <a:endParaRPr sz="1200" i="1">
              <a:latin typeface="Lato"/>
              <a:ea typeface="Lato"/>
              <a:cs typeface="Lato"/>
              <a:sym typeface="Lato"/>
            </a:endParaRPr>
          </a:p>
        </p:txBody>
      </p:sp>
      <p:pic>
        <p:nvPicPr>
          <p:cNvPr id="860" name="Google Shape;860;p108"/>
          <p:cNvPicPr preferRelativeResize="0"/>
          <p:nvPr/>
        </p:nvPicPr>
        <p:blipFill>
          <a:blip r:embed="rId3">
            <a:alphaModFix/>
          </a:blip>
          <a:stretch>
            <a:fillRect/>
          </a:stretch>
        </p:blipFill>
        <p:spPr>
          <a:xfrm>
            <a:off x="3437832" y="1075913"/>
            <a:ext cx="3240412" cy="19728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38"/>
          <p:cNvPicPr preferRelativeResize="0"/>
          <p:nvPr/>
        </p:nvPicPr>
        <p:blipFill>
          <a:blip r:embed="rId3">
            <a:alphaModFix/>
          </a:blip>
          <a:stretch>
            <a:fillRect/>
          </a:stretch>
        </p:blipFill>
        <p:spPr>
          <a:xfrm>
            <a:off x="1684538" y="1886719"/>
            <a:ext cx="3488926" cy="2355980"/>
          </a:xfrm>
          <a:prstGeom prst="rect">
            <a:avLst/>
          </a:prstGeom>
          <a:noFill/>
          <a:ln>
            <a:noFill/>
          </a:ln>
        </p:spPr>
      </p:pic>
      <p:sp>
        <p:nvSpPr>
          <p:cNvPr id="301" name="Google Shape;301;p38"/>
          <p:cNvSpPr txBox="1">
            <a:spLocks noGrp="1"/>
          </p:cNvSpPr>
          <p:nvPr>
            <p:ph type="title"/>
          </p:nvPr>
        </p:nvSpPr>
        <p:spPr>
          <a:xfrm>
            <a:off x="545738" y="1331138"/>
            <a:ext cx="5766525" cy="401400"/>
          </a:xfrm>
          <a:prstGeom prst="rect">
            <a:avLst/>
          </a:prstGeom>
          <a:solidFill>
            <a:schemeClr val="lt1"/>
          </a:solidFill>
        </p:spPr>
        <p:txBody>
          <a:bodyPr spcFirstLastPara="1" wrap="square" lIns="68569" tIns="68569" rIns="68569" bIns="68569" anchor="t" anchorCtr="0">
            <a:normAutofit fontScale="90000"/>
          </a:bodyPr>
          <a:lstStyle/>
          <a:p>
            <a:r>
              <a:rPr lang="en"/>
              <a:t>The “Perceptron”</a:t>
            </a:r>
            <a:endParaRPr b="0"/>
          </a:p>
        </p:txBody>
      </p:sp>
      <p:sp>
        <p:nvSpPr>
          <p:cNvPr id="302" name="Google Shape;302;p38"/>
          <p:cNvSpPr txBox="1"/>
          <p:nvPr/>
        </p:nvSpPr>
        <p:spPr>
          <a:xfrm>
            <a:off x="2940225" y="3904332"/>
            <a:ext cx="3775050" cy="530892"/>
          </a:xfrm>
          <a:prstGeom prst="rect">
            <a:avLst/>
          </a:prstGeom>
          <a:noFill/>
          <a:ln>
            <a:noFill/>
          </a:ln>
        </p:spPr>
        <p:txBody>
          <a:bodyPr spcFirstLastPara="1" wrap="square" lIns="68569" tIns="68569" rIns="68569" bIns="68569" anchor="t" anchorCtr="0">
            <a:spAutoFit/>
          </a:bodyPr>
          <a:lstStyle/>
          <a:p>
            <a:pPr marL="342900" indent="-252413">
              <a:buSzPts val="1700"/>
              <a:buFont typeface="Lato"/>
              <a:buChar char="-"/>
            </a:pPr>
            <a:r>
              <a:rPr lang="en" sz="1275">
                <a:latin typeface="Lato"/>
                <a:ea typeface="Lato"/>
                <a:cs typeface="Lato"/>
                <a:sym typeface="Lato"/>
              </a:rPr>
              <a:t>The modern notion of a single “neuron”</a:t>
            </a:r>
            <a:endParaRPr sz="1275">
              <a:latin typeface="Lato"/>
              <a:ea typeface="Lato"/>
              <a:cs typeface="Lato"/>
              <a:sym typeface="Lato"/>
            </a:endParaRPr>
          </a:p>
          <a:p>
            <a:pPr marL="342900" indent="-252413">
              <a:buSzPts val="1700"/>
              <a:buFont typeface="Lato"/>
              <a:buChar char="-"/>
            </a:pPr>
            <a:r>
              <a:rPr lang="en" sz="1275">
                <a:latin typeface="Lato"/>
                <a:ea typeface="Lato"/>
                <a:cs typeface="Lato"/>
                <a:sym typeface="Lato"/>
              </a:rPr>
              <a:t>BUT: Only works on linearly separable classes</a:t>
            </a:r>
            <a:endParaRPr sz="1275">
              <a:latin typeface="Lato"/>
              <a:ea typeface="Lato"/>
              <a:cs typeface="Lato"/>
              <a:sym typeface="Lato"/>
            </a:endParaRPr>
          </a:p>
        </p:txBody>
      </p:sp>
      <p:sp>
        <p:nvSpPr>
          <p:cNvPr id="303" name="Google Shape;303;p38"/>
          <p:cNvSpPr txBox="1"/>
          <p:nvPr/>
        </p:nvSpPr>
        <p:spPr>
          <a:xfrm>
            <a:off x="4549463" y="2421675"/>
            <a:ext cx="2003175" cy="461643"/>
          </a:xfrm>
          <a:prstGeom prst="rect">
            <a:avLst/>
          </a:prstGeom>
          <a:noFill/>
          <a:ln>
            <a:noFill/>
          </a:ln>
        </p:spPr>
        <p:txBody>
          <a:bodyPr spcFirstLastPara="1" wrap="square" lIns="68569" tIns="68569" rIns="68569" bIns="68569" anchor="t" anchorCtr="0">
            <a:spAutoFit/>
          </a:bodyPr>
          <a:lstStyle/>
          <a:p>
            <a:r>
              <a:rPr lang="en" sz="1050">
                <a:latin typeface="Lato"/>
                <a:ea typeface="Lato"/>
                <a:cs typeface="Lato"/>
                <a:sym typeface="Lato"/>
              </a:rPr>
              <a:t>Generalized “</a:t>
            </a:r>
            <a:r>
              <a:rPr lang="en" sz="1050" i="1">
                <a:latin typeface="Lato"/>
                <a:ea typeface="Lato"/>
                <a:cs typeface="Lato"/>
                <a:sym typeface="Lato"/>
              </a:rPr>
              <a:t>activation function</a:t>
            </a:r>
            <a:r>
              <a:rPr lang="en" sz="1050">
                <a:latin typeface="Lato"/>
                <a:ea typeface="Lato"/>
                <a:cs typeface="Lato"/>
                <a:sym typeface="Lato"/>
              </a:rPr>
              <a:t>”</a:t>
            </a:r>
            <a:endParaRPr sz="1050">
              <a:latin typeface="Lato"/>
              <a:ea typeface="Lato"/>
              <a:cs typeface="Lato"/>
              <a:sym typeface="Lato"/>
            </a:endParaRPr>
          </a:p>
        </p:txBody>
      </p:sp>
      <p:cxnSp>
        <p:nvCxnSpPr>
          <p:cNvPr id="304" name="Google Shape;304;p38"/>
          <p:cNvCxnSpPr>
            <a:stCxn id="303" idx="1"/>
          </p:cNvCxnSpPr>
          <p:nvPr/>
        </p:nvCxnSpPr>
        <p:spPr>
          <a:xfrm rot="10800000" flipV="1">
            <a:off x="4301289" y="2652497"/>
            <a:ext cx="248174" cy="201178"/>
          </a:xfrm>
          <a:prstGeom prst="curvedConnector3">
            <a:avLst>
              <a:gd name="adj1" fmla="val 50000"/>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09"/>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a:t>Reading training curves</a:t>
            </a:r>
            <a:endParaRPr/>
          </a:p>
        </p:txBody>
      </p:sp>
      <p:sp>
        <p:nvSpPr>
          <p:cNvPr id="866" name="Google Shape;866;p109"/>
          <p:cNvSpPr txBox="1">
            <a:spLocks noGrp="1"/>
          </p:cNvSpPr>
          <p:nvPr>
            <p:ph type="body" idx="1"/>
          </p:nvPr>
        </p:nvSpPr>
        <p:spPr>
          <a:xfrm>
            <a:off x="547088" y="2571750"/>
            <a:ext cx="5980050" cy="1800450"/>
          </a:xfrm>
          <a:prstGeom prst="rect">
            <a:avLst/>
          </a:prstGeom>
        </p:spPr>
        <p:txBody>
          <a:bodyPr spcFirstLastPara="1" wrap="square" lIns="68569" tIns="68569" rIns="68569" bIns="68569" anchor="t" anchorCtr="0">
            <a:normAutofit/>
          </a:bodyPr>
          <a:lstStyle/>
          <a:p>
            <a:pPr marL="0" indent="0">
              <a:buNone/>
            </a:pPr>
            <a:r>
              <a:rPr lang="en" sz="1575" i="1" dirty="0"/>
              <a:t>                If</a:t>
            </a:r>
            <a:r>
              <a:rPr lang="en" sz="1575" dirty="0"/>
              <a:t> </a:t>
            </a:r>
            <a:br>
              <a:rPr lang="en" sz="1575" dirty="0"/>
            </a:br>
            <a:r>
              <a:rPr lang="en" sz="1575" dirty="0"/>
              <a:t> </a:t>
            </a:r>
            <a:br>
              <a:rPr lang="en" sz="1575" dirty="0"/>
            </a:br>
            <a:r>
              <a:rPr lang="en" sz="1575" dirty="0"/>
              <a:t>	</a:t>
            </a:r>
            <a:r>
              <a:rPr lang="en" sz="1725" dirty="0">
                <a:solidFill>
                  <a:srgbClr val="0000FF"/>
                </a:solidFill>
              </a:rPr>
              <a:t>validation loss</a:t>
            </a:r>
            <a:r>
              <a:rPr lang="en" sz="1725" dirty="0"/>
              <a:t>  ~   </a:t>
            </a:r>
            <a:r>
              <a:rPr lang="en" sz="1725" dirty="0">
                <a:solidFill>
                  <a:srgbClr val="FF0000"/>
                </a:solidFill>
              </a:rPr>
              <a:t>training loss</a:t>
            </a:r>
            <a:r>
              <a:rPr lang="en" sz="1725" dirty="0"/>
              <a:t> </a:t>
            </a:r>
            <a:br>
              <a:rPr lang="en" sz="1575" dirty="0"/>
            </a:br>
            <a:r>
              <a:rPr lang="en" sz="1575" dirty="0"/>
              <a:t>		then often the model is </a:t>
            </a:r>
            <a:r>
              <a:rPr lang="en" sz="1575" i="1" dirty="0"/>
              <a:t>underfitting</a:t>
            </a:r>
            <a:endParaRPr sz="1575" b="1" dirty="0"/>
          </a:p>
        </p:txBody>
      </p:sp>
      <p:sp>
        <p:nvSpPr>
          <p:cNvPr id="867" name="Google Shape;867;p109"/>
          <p:cNvSpPr txBox="1"/>
          <p:nvPr/>
        </p:nvSpPr>
        <p:spPr>
          <a:xfrm>
            <a:off x="126263" y="4048875"/>
            <a:ext cx="1313100" cy="507809"/>
          </a:xfrm>
          <a:prstGeom prst="rect">
            <a:avLst/>
          </a:prstGeom>
          <a:noFill/>
          <a:ln w="9525" cap="flat" cmpd="sng">
            <a:solidFill>
              <a:schemeClr val="dk2"/>
            </a:solidFill>
            <a:prstDash val="solid"/>
            <a:round/>
            <a:headEnd type="none" w="sm" len="sm"/>
            <a:tailEnd type="none" w="sm" len="sm"/>
          </a:ln>
        </p:spPr>
        <p:txBody>
          <a:bodyPr spcFirstLastPara="1" wrap="square" lIns="68569" tIns="68569" rIns="68569" bIns="68569" anchor="t" anchorCtr="0">
            <a:spAutoFit/>
          </a:bodyPr>
          <a:lstStyle/>
          <a:p>
            <a:pPr algn="ctr"/>
            <a:r>
              <a:rPr lang="en" sz="1200" i="1">
                <a:latin typeface="Lato"/>
                <a:ea typeface="Lato"/>
                <a:cs typeface="Lato"/>
                <a:sym typeface="Lato"/>
              </a:rPr>
              <a:t>Low loss == Better</a:t>
            </a:r>
            <a:endParaRPr sz="1200" i="1">
              <a:latin typeface="Lato"/>
              <a:ea typeface="Lato"/>
              <a:cs typeface="Lato"/>
              <a:sym typeface="Lato"/>
            </a:endParaRPr>
          </a:p>
        </p:txBody>
      </p:sp>
      <p:pic>
        <p:nvPicPr>
          <p:cNvPr id="868" name="Google Shape;868;p109"/>
          <p:cNvPicPr preferRelativeResize="0"/>
          <p:nvPr/>
        </p:nvPicPr>
        <p:blipFill>
          <a:blip r:embed="rId3">
            <a:alphaModFix/>
          </a:blip>
          <a:stretch>
            <a:fillRect/>
          </a:stretch>
        </p:blipFill>
        <p:spPr>
          <a:xfrm>
            <a:off x="3430819" y="1109906"/>
            <a:ext cx="3297695" cy="19889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10"/>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a:t>Reading training curves</a:t>
            </a:r>
            <a:endParaRPr/>
          </a:p>
        </p:txBody>
      </p:sp>
      <p:sp>
        <p:nvSpPr>
          <p:cNvPr id="874" name="Google Shape;874;p110"/>
          <p:cNvSpPr txBox="1">
            <a:spLocks noGrp="1"/>
          </p:cNvSpPr>
          <p:nvPr>
            <p:ph type="body" idx="1"/>
          </p:nvPr>
        </p:nvSpPr>
        <p:spPr>
          <a:xfrm>
            <a:off x="547088" y="2571750"/>
            <a:ext cx="5980050" cy="1800450"/>
          </a:xfrm>
          <a:prstGeom prst="rect">
            <a:avLst/>
          </a:prstGeom>
        </p:spPr>
        <p:txBody>
          <a:bodyPr spcFirstLastPara="1" wrap="square" lIns="68569" tIns="68569" rIns="68569" bIns="68569" anchor="t" anchorCtr="0">
            <a:normAutofit/>
          </a:bodyPr>
          <a:lstStyle/>
          <a:p>
            <a:pPr marL="0" indent="0">
              <a:buNone/>
            </a:pPr>
            <a:r>
              <a:rPr lang="en" sz="1575" i="1" dirty="0"/>
              <a:t>                If</a:t>
            </a:r>
            <a:r>
              <a:rPr lang="en" sz="1575" dirty="0"/>
              <a:t> </a:t>
            </a:r>
            <a:br>
              <a:rPr lang="en" sz="1575" dirty="0"/>
            </a:br>
            <a:r>
              <a:rPr lang="en" sz="1575" dirty="0"/>
              <a:t> </a:t>
            </a:r>
            <a:br>
              <a:rPr lang="en" sz="1575" dirty="0"/>
            </a:br>
            <a:r>
              <a:rPr lang="en" sz="1575" dirty="0"/>
              <a:t>	</a:t>
            </a:r>
            <a:r>
              <a:rPr lang="en" sz="1725" dirty="0">
                <a:solidFill>
                  <a:srgbClr val="0000FF"/>
                </a:solidFill>
              </a:rPr>
              <a:t>validation loss</a:t>
            </a:r>
            <a:r>
              <a:rPr lang="en" sz="1725" dirty="0"/>
              <a:t>  &lt;   </a:t>
            </a:r>
            <a:r>
              <a:rPr lang="en" sz="1725" dirty="0">
                <a:solidFill>
                  <a:srgbClr val="FF0000"/>
                </a:solidFill>
              </a:rPr>
              <a:t>training loss</a:t>
            </a:r>
            <a:r>
              <a:rPr lang="en" sz="1725" dirty="0"/>
              <a:t> </a:t>
            </a:r>
            <a:br>
              <a:rPr lang="en" sz="1725" dirty="0"/>
            </a:br>
            <a:r>
              <a:rPr lang="en" sz="1725" dirty="0"/>
              <a:t>		</a:t>
            </a:r>
            <a:r>
              <a:rPr lang="en" sz="1575" dirty="0"/>
              <a:t>something is </a:t>
            </a:r>
            <a:r>
              <a:rPr lang="en" sz="1575" i="1" dirty="0"/>
              <a:t>very</a:t>
            </a:r>
            <a:r>
              <a:rPr lang="en" sz="1575" dirty="0"/>
              <a:t> wrong/</a:t>
            </a:r>
            <a:r>
              <a:rPr lang="en" sz="1575" i="1" dirty="0"/>
              <a:t>totally expected</a:t>
            </a:r>
            <a:r>
              <a:rPr lang="en" sz="1575" dirty="0"/>
              <a:t>!</a:t>
            </a:r>
            <a:endParaRPr sz="1575" b="1" dirty="0"/>
          </a:p>
        </p:txBody>
      </p:sp>
      <p:sp>
        <p:nvSpPr>
          <p:cNvPr id="875" name="Google Shape;875;p110"/>
          <p:cNvSpPr txBox="1"/>
          <p:nvPr/>
        </p:nvSpPr>
        <p:spPr>
          <a:xfrm>
            <a:off x="126263" y="4048875"/>
            <a:ext cx="1313100" cy="507809"/>
          </a:xfrm>
          <a:prstGeom prst="rect">
            <a:avLst/>
          </a:prstGeom>
          <a:noFill/>
          <a:ln w="9525" cap="flat" cmpd="sng">
            <a:solidFill>
              <a:schemeClr val="dk2"/>
            </a:solidFill>
            <a:prstDash val="solid"/>
            <a:round/>
            <a:headEnd type="none" w="sm" len="sm"/>
            <a:tailEnd type="none" w="sm" len="sm"/>
          </a:ln>
        </p:spPr>
        <p:txBody>
          <a:bodyPr spcFirstLastPara="1" wrap="square" lIns="68569" tIns="68569" rIns="68569" bIns="68569" anchor="t" anchorCtr="0">
            <a:spAutoFit/>
          </a:bodyPr>
          <a:lstStyle/>
          <a:p>
            <a:pPr algn="ctr"/>
            <a:r>
              <a:rPr lang="en" sz="1200" i="1">
                <a:latin typeface="Lato"/>
                <a:ea typeface="Lato"/>
                <a:cs typeface="Lato"/>
                <a:sym typeface="Lato"/>
              </a:rPr>
              <a:t>Low loss == Better</a:t>
            </a:r>
            <a:endParaRPr sz="1200" i="1">
              <a:latin typeface="Lato"/>
              <a:ea typeface="Lato"/>
              <a:cs typeface="Lato"/>
              <a:sym typeface="Lato"/>
            </a:endParaRPr>
          </a:p>
        </p:txBody>
      </p:sp>
      <p:pic>
        <p:nvPicPr>
          <p:cNvPr id="876" name="Google Shape;876;p110"/>
          <p:cNvPicPr preferRelativeResize="0"/>
          <p:nvPr/>
        </p:nvPicPr>
        <p:blipFill>
          <a:blip r:embed="rId3">
            <a:alphaModFix/>
          </a:blip>
          <a:stretch>
            <a:fillRect/>
          </a:stretch>
        </p:blipFill>
        <p:spPr>
          <a:xfrm>
            <a:off x="3464850" y="1063707"/>
            <a:ext cx="3282488" cy="1988887"/>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11"/>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a:t>Parallelization: </a:t>
            </a:r>
            <a:br>
              <a:rPr lang="en"/>
            </a:br>
            <a:r>
              <a:rPr lang="en"/>
              <a:t>Speeding up NNs</a:t>
            </a:r>
            <a:endParaRPr/>
          </a:p>
        </p:txBody>
      </p:sp>
      <p:sp>
        <p:nvSpPr>
          <p:cNvPr id="882" name="Google Shape;882;p111"/>
          <p:cNvSpPr txBox="1">
            <a:spLocks noGrp="1"/>
          </p:cNvSpPr>
          <p:nvPr>
            <p:ph type="body" idx="1"/>
          </p:nvPr>
        </p:nvSpPr>
        <p:spPr>
          <a:xfrm>
            <a:off x="547088" y="2202094"/>
            <a:ext cx="5766525" cy="2072925"/>
          </a:xfrm>
          <a:prstGeom prst="rect">
            <a:avLst/>
          </a:prstGeom>
        </p:spPr>
        <p:txBody>
          <a:bodyPr spcFirstLastPara="1" wrap="square" lIns="68569" tIns="68569" rIns="68569" bIns="68569" anchor="t" anchorCtr="0">
            <a:normAutofit fontScale="92500" lnSpcReduction="10000"/>
          </a:bodyPr>
          <a:lstStyle/>
          <a:p>
            <a:pPr marL="0" indent="0">
              <a:buNone/>
            </a:pPr>
            <a:endParaRPr sz="1200" b="1"/>
          </a:p>
          <a:p>
            <a:pPr marL="0" indent="0">
              <a:spcBef>
                <a:spcPts val="900"/>
              </a:spcBef>
              <a:buNone/>
            </a:pPr>
            <a:r>
              <a:rPr lang="en" sz="1200" b="1"/>
              <a:t>Main math operation in NNs</a:t>
            </a:r>
            <a:r>
              <a:rPr lang="en" sz="1200"/>
              <a:t>: </a:t>
            </a:r>
            <a:br>
              <a:rPr lang="en" sz="1200"/>
            </a:br>
            <a:r>
              <a:rPr lang="en" sz="1200"/>
              <a:t>	- Matrix-vector multiplications </a:t>
            </a:r>
            <a:br>
              <a:rPr lang="en" sz="1200"/>
            </a:br>
            <a:r>
              <a:rPr lang="en" sz="1200"/>
              <a:t>	- Element-wise nonlinear activation functions</a:t>
            </a:r>
            <a:endParaRPr sz="1200"/>
          </a:p>
          <a:p>
            <a:pPr marL="0" indent="0">
              <a:spcBef>
                <a:spcPts val="900"/>
              </a:spcBef>
              <a:spcAft>
                <a:spcPts val="900"/>
              </a:spcAft>
              <a:buNone/>
            </a:pPr>
            <a:r>
              <a:rPr lang="en" sz="1200"/>
              <a:t>Parallelization can be used to </a:t>
            </a:r>
            <a:r>
              <a:rPr lang="en" sz="1200" b="1"/>
              <a:t>massively speed up</a:t>
            </a:r>
            <a:r>
              <a:rPr lang="en" sz="1200"/>
              <a:t> learning and deployment!</a:t>
            </a:r>
            <a:br>
              <a:rPr lang="en" sz="1200"/>
            </a:br>
            <a:r>
              <a:rPr lang="en" sz="1200"/>
              <a:t>	- Multi-core CPUs</a:t>
            </a:r>
            <a:br>
              <a:rPr lang="en" sz="1200"/>
            </a:br>
            <a:r>
              <a:rPr lang="en" sz="1200"/>
              <a:t>	- Graphics processing units (GPUs)</a:t>
            </a:r>
            <a:br>
              <a:rPr lang="en" sz="1200"/>
            </a:br>
            <a:r>
              <a:rPr lang="en" sz="1200"/>
              <a:t>	- Tensor processing units (TPUs)</a:t>
            </a:r>
            <a:br>
              <a:rPr lang="en" sz="1200"/>
            </a:br>
            <a:r>
              <a:rPr lang="en" sz="1200"/>
              <a:t>	- FPGAs</a:t>
            </a:r>
            <a:endParaRPr sz="1200"/>
          </a:p>
        </p:txBody>
      </p:sp>
      <p:pic>
        <p:nvPicPr>
          <p:cNvPr id="883" name="Google Shape;883;p111"/>
          <p:cNvPicPr preferRelativeResize="0"/>
          <p:nvPr/>
        </p:nvPicPr>
        <p:blipFill>
          <a:blip r:embed="rId3">
            <a:alphaModFix/>
          </a:blip>
          <a:stretch>
            <a:fillRect/>
          </a:stretch>
        </p:blipFill>
        <p:spPr>
          <a:xfrm>
            <a:off x="3597337" y="1009069"/>
            <a:ext cx="2979206" cy="1808643"/>
          </a:xfrm>
          <a:prstGeom prst="rect">
            <a:avLst/>
          </a:prstGeom>
          <a:noFill/>
          <a:ln>
            <a:noFill/>
          </a:ln>
        </p:spPr>
      </p:pic>
      <p:sp>
        <p:nvSpPr>
          <p:cNvPr id="884" name="Google Shape;884;p111"/>
          <p:cNvSpPr txBox="1"/>
          <p:nvPr/>
        </p:nvSpPr>
        <p:spPr>
          <a:xfrm>
            <a:off x="4348594" y="4015688"/>
            <a:ext cx="2509425" cy="484726"/>
          </a:xfrm>
          <a:prstGeom prst="rect">
            <a:avLst/>
          </a:prstGeom>
          <a:noFill/>
          <a:ln>
            <a:noFill/>
          </a:ln>
        </p:spPr>
        <p:txBody>
          <a:bodyPr spcFirstLastPara="1" wrap="square" lIns="68569" tIns="68569" rIns="68569" bIns="68569" anchor="t" anchorCtr="0">
            <a:spAutoFit/>
          </a:bodyPr>
          <a:lstStyle/>
          <a:p>
            <a:r>
              <a:rPr lang="en" sz="750" i="1">
                <a:latin typeface="Lato"/>
                <a:ea typeface="Lato"/>
                <a:cs typeface="Lato"/>
                <a:sym typeface="Lato"/>
              </a:rPr>
              <a:t>Image from https://cloud.google.com/blog/products/ai-machine-learning/an-in-depth-look-at-googles-first-tensor-processing-unit-tpu</a:t>
            </a:r>
            <a:endParaRPr sz="750" i="1">
              <a:latin typeface="Lato"/>
              <a:ea typeface="Lato"/>
              <a:cs typeface="Lato"/>
              <a:sym typeface="Lato"/>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112"/>
          <p:cNvSpPr txBox="1">
            <a:spLocks noGrp="1"/>
          </p:cNvSpPr>
          <p:nvPr>
            <p:ph type="title"/>
          </p:nvPr>
        </p:nvSpPr>
        <p:spPr>
          <a:xfrm>
            <a:off x="547088" y="1631925"/>
            <a:ext cx="5766525" cy="401400"/>
          </a:xfrm>
          <a:prstGeom prst="rect">
            <a:avLst/>
          </a:prstGeom>
        </p:spPr>
        <p:txBody>
          <a:bodyPr spcFirstLastPara="1" wrap="square" lIns="68569" tIns="68569" rIns="68569" bIns="68569" anchor="t" anchorCtr="0">
            <a:normAutofit fontScale="90000"/>
          </a:bodyPr>
          <a:lstStyle/>
          <a:p>
            <a:r>
              <a:rPr lang="en"/>
              <a:t>Frontiers</a:t>
            </a:r>
            <a:endParaRPr/>
          </a:p>
        </p:txBody>
      </p:sp>
      <p:sp>
        <p:nvSpPr>
          <p:cNvPr id="890" name="Google Shape;890;p112"/>
          <p:cNvSpPr txBox="1">
            <a:spLocks noGrp="1"/>
          </p:cNvSpPr>
          <p:nvPr>
            <p:ph type="body" idx="1"/>
          </p:nvPr>
        </p:nvSpPr>
        <p:spPr>
          <a:xfrm>
            <a:off x="547088" y="2107781"/>
            <a:ext cx="5766525" cy="2278350"/>
          </a:xfrm>
          <a:prstGeom prst="rect">
            <a:avLst/>
          </a:prstGeom>
        </p:spPr>
        <p:txBody>
          <a:bodyPr spcFirstLastPara="1" wrap="square" lIns="68569" tIns="68569" rIns="68569" bIns="68569" anchor="t" anchorCtr="0">
            <a:normAutofit fontScale="92500" lnSpcReduction="10000"/>
          </a:bodyPr>
          <a:lstStyle/>
          <a:p>
            <a:pPr marL="0" indent="0">
              <a:buNone/>
            </a:pPr>
            <a:r>
              <a:rPr lang="en" sz="1200" i="1"/>
              <a:t>Deep </a:t>
            </a:r>
            <a:r>
              <a:rPr lang="en" sz="1200"/>
              <a:t>learning</a:t>
            </a:r>
            <a:br>
              <a:rPr lang="en" sz="1200"/>
            </a:br>
            <a:r>
              <a:rPr lang="en" sz="1200"/>
              <a:t>	- Models with hundreds of layers, billions of weights</a:t>
            </a:r>
            <a:br>
              <a:rPr lang="en" sz="1200"/>
            </a:br>
            <a:r>
              <a:rPr lang="en" sz="1200"/>
              <a:t>	- Transformers, generative adversarial networks, autoencoders</a:t>
            </a:r>
            <a:br>
              <a:rPr lang="en" sz="1200"/>
            </a:br>
            <a:r>
              <a:rPr lang="en" sz="1200"/>
              <a:t>	- AutoMLs: a tool to automatically generate good ML models for a task</a:t>
            </a:r>
            <a:endParaRPr sz="1200"/>
          </a:p>
          <a:p>
            <a:pPr marL="0" indent="0">
              <a:spcBef>
                <a:spcPts val="900"/>
              </a:spcBef>
              <a:buNone/>
            </a:pPr>
            <a:r>
              <a:rPr lang="en" sz="1200"/>
              <a:t>Explainable AI (XAI)</a:t>
            </a:r>
            <a:br>
              <a:rPr lang="en" sz="1200"/>
            </a:br>
            <a:r>
              <a:rPr lang="en" sz="1200"/>
              <a:t>	- Explainable+interpretable models</a:t>
            </a:r>
            <a:br>
              <a:rPr lang="en" sz="1200"/>
            </a:br>
            <a:r>
              <a:rPr lang="en" sz="1200"/>
              <a:t>	- Human-like and human-understandable reasoning</a:t>
            </a:r>
            <a:endParaRPr sz="1200"/>
          </a:p>
          <a:p>
            <a:pPr marL="0" indent="0">
              <a:spcBef>
                <a:spcPts val="900"/>
              </a:spcBef>
              <a:spcAft>
                <a:spcPts val="900"/>
              </a:spcAft>
              <a:buNone/>
            </a:pPr>
            <a:r>
              <a:rPr lang="en" sz="1200"/>
              <a:t>Reservoir computing</a:t>
            </a:r>
            <a:br>
              <a:rPr lang="en" sz="1200"/>
            </a:br>
            <a:r>
              <a:rPr lang="en" sz="1200"/>
              <a:t>	- Echo state networks</a:t>
            </a:r>
            <a:br>
              <a:rPr lang="en" sz="1200"/>
            </a:br>
            <a:r>
              <a:rPr lang="en" sz="1200"/>
              <a:t>	- Conceptors</a:t>
            </a:r>
            <a:endParaRPr sz="120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TotalTime>
  <Words>2617</Words>
  <Application>Microsoft Office PowerPoint</Application>
  <PresentationFormat>Custom</PresentationFormat>
  <Paragraphs>308</Paragraphs>
  <Slides>93</Slides>
  <Notes>77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Söhne</vt:lpstr>
      <vt:lpstr>Impact</vt:lpstr>
      <vt:lpstr>Lato</vt:lpstr>
      <vt:lpstr>Raleway</vt:lpstr>
      <vt:lpstr>Arial</vt:lpstr>
      <vt:lpstr>Streamline</vt:lpstr>
      <vt:lpstr>An Introduction to Neural Networks</vt:lpstr>
      <vt:lpstr>Artificial vs Biological NNs</vt:lpstr>
      <vt:lpstr>Building a Neural Network From Scratch (intuitively)</vt:lpstr>
      <vt:lpstr>PowerPoint Presentation</vt:lpstr>
      <vt:lpstr>PowerPoint Presentation</vt:lpstr>
      <vt:lpstr>PowerPoint Presentation</vt:lpstr>
      <vt:lpstr>PowerPoint Presentation</vt:lpstr>
      <vt:lpstr>PowerPoint Presentation</vt:lpstr>
      <vt:lpstr>The “Perceptron”</vt:lpstr>
      <vt:lpstr>PowerPoint Presentation</vt:lpstr>
      <vt:lpstr>PowerPoint Presentation</vt:lpstr>
      <vt:lpstr>PowerPoint Presentation</vt:lpstr>
      <vt:lpstr>PowerPoint Presentation</vt:lpstr>
      <vt:lpstr>PowerPoint Presentation</vt:lpstr>
      <vt:lpstr>PowerPoint Presentation</vt:lpstr>
      <vt:lpstr>Multi-layer Perceptrons (MLPs)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 </vt:lpstr>
      <vt:lpstr> </vt:lpstr>
      <vt:lpstr>PowerPoint Presentation</vt:lpstr>
      <vt:lpstr> </vt:lpstr>
      <vt:lpstr>A Note on Nonlinearity</vt:lpstr>
      <vt:lpstr>A Note on Nonlinearity</vt:lpstr>
      <vt:lpstr>Common nonlinear functions</vt:lpstr>
      <vt:lpstr>Backpropagation</vt:lpstr>
      <vt:lpstr>Implementing learning: Gradient descent</vt:lpstr>
      <vt:lpstr>Gradient descent</vt:lpstr>
      <vt:lpstr> </vt:lpstr>
      <vt:lpstr> </vt:lpstr>
      <vt:lpstr> </vt:lpstr>
      <vt:lpstr> </vt:lpstr>
      <vt:lpstr>Optimizers</vt:lpstr>
      <vt:lpstr> </vt:lpstr>
      <vt:lpstr>Loss functions</vt:lpstr>
      <vt:lpstr>What NNs can and can’t do</vt:lpstr>
      <vt:lpstr>Universal Approximation Theorem</vt:lpstr>
      <vt:lpstr>Why function approximation?</vt:lpstr>
      <vt:lpstr>Where NNs thrive</vt:lpstr>
      <vt:lpstr>Limits of NNs</vt:lpstr>
      <vt:lpstr>Families of Neural Networks</vt:lpstr>
      <vt:lpstr>Multi-layer Perceptrons</vt:lpstr>
      <vt:lpstr>Convolutional Neural Networks</vt:lpstr>
      <vt:lpstr>Convolutions</vt:lpstr>
      <vt:lpstr>Convolutions</vt:lpstr>
      <vt:lpstr>Convolutions</vt:lpstr>
      <vt:lpstr>Convolutions</vt:lpstr>
      <vt:lpstr>Convolutions</vt:lpstr>
      <vt:lpstr>Convolutions</vt:lpstr>
      <vt:lpstr>Convolutions</vt:lpstr>
      <vt:lpstr>Convolutions</vt:lpstr>
      <vt:lpstr>Convolutions</vt:lpstr>
      <vt:lpstr>Convolutions</vt:lpstr>
      <vt:lpstr>Convolutional Neural Networks</vt:lpstr>
      <vt:lpstr>What do these kernels learn?</vt:lpstr>
      <vt:lpstr>Recurrent Neural Networks</vt:lpstr>
      <vt:lpstr>Practical tips</vt:lpstr>
      <vt:lpstr>How to train a NN – A pipeline                   (Jaeger, 2022)</vt:lpstr>
      <vt:lpstr>Validation (Recap)</vt:lpstr>
      <vt:lpstr>Validation (Recap)</vt:lpstr>
      <vt:lpstr>k-fold Cross-validation</vt:lpstr>
      <vt:lpstr>k-fold Cross-validation</vt:lpstr>
      <vt:lpstr>k-fold Cross-validation</vt:lpstr>
      <vt:lpstr>k-fold Cross-validation</vt:lpstr>
      <vt:lpstr>k-fold Cross-validation</vt:lpstr>
      <vt:lpstr>k-fold Cross-validation</vt:lpstr>
      <vt:lpstr>k-fold Cross-validation</vt:lpstr>
      <vt:lpstr>Training curves</vt:lpstr>
      <vt:lpstr>Training curves</vt:lpstr>
      <vt:lpstr>Training curves</vt:lpstr>
      <vt:lpstr>Training curves</vt:lpstr>
      <vt:lpstr>Reading training curves</vt:lpstr>
      <vt:lpstr>Reading training curves</vt:lpstr>
      <vt:lpstr>Reading training curves</vt:lpstr>
      <vt:lpstr>Reading training curves</vt:lpstr>
      <vt:lpstr>Parallelization:  Speeding up NNs</vt:lpstr>
      <vt:lpstr>Frontiers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Neural Networks</dc:title>
  <cp:lastModifiedBy>Satchit Chatterji</cp:lastModifiedBy>
  <cp:revision>2</cp:revision>
  <dcterms:modified xsi:type="dcterms:W3CDTF">2023-06-02T10:53:10Z</dcterms:modified>
</cp:coreProperties>
</file>